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90" r:id="rId7"/>
    <p:sldId id="289" r:id="rId8"/>
    <p:sldId id="261" r:id="rId9"/>
    <p:sldId id="262" r:id="rId10"/>
    <p:sldId id="263" r:id="rId11"/>
    <p:sldId id="264" r:id="rId12"/>
    <p:sldId id="279" r:id="rId13"/>
    <p:sldId id="280" r:id="rId14"/>
    <p:sldId id="265" r:id="rId15"/>
    <p:sldId id="266" r:id="rId16"/>
    <p:sldId id="281" r:id="rId17"/>
    <p:sldId id="267" r:id="rId18"/>
    <p:sldId id="268" r:id="rId19"/>
    <p:sldId id="269" r:id="rId20"/>
    <p:sldId id="282" r:id="rId21"/>
    <p:sldId id="284" r:id="rId22"/>
    <p:sldId id="283" r:id="rId23"/>
    <p:sldId id="271" r:id="rId24"/>
    <p:sldId id="272" r:id="rId25"/>
    <p:sldId id="275" r:id="rId26"/>
    <p:sldId id="285" r:id="rId27"/>
    <p:sldId id="286" r:id="rId28"/>
    <p:sldId id="273" r:id="rId29"/>
    <p:sldId id="287" r:id="rId30"/>
    <p:sldId id="27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F48"/>
    <a:srgbClr val="C8102E"/>
    <a:srgbClr val="0077C0"/>
    <a:srgbClr val="84BD00"/>
    <a:srgbClr val="005DA6"/>
    <a:srgbClr val="FFFFFF"/>
    <a:srgbClr val="4E008E"/>
    <a:srgbClr val="00AEC7"/>
    <a:srgbClr val="0C2340"/>
    <a:srgbClr val="FF6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6" y="25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92040-39EE-4A33-B132-3344E4DDEC5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3F841-F7AA-4310-8217-3DBB2A76D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ABCC8-3229-4078-B68F-CFC6F6671B9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725E8-C44A-4AF6-87BE-032651646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unTech_MountainSunris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6350"/>
            <a:ext cx="7772400" cy="1102519"/>
          </a:xfrm>
        </p:spPr>
        <p:txBody>
          <a:bodyPr anchor="b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3181"/>
            <a:ext cx="7772400" cy="1085850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4248150"/>
            <a:ext cx="9144000" cy="8953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unTech Medical_Difference Ta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62300" y="398329"/>
            <a:ext cx="2819400" cy="725621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1485900" y="4346116"/>
            <a:ext cx="6172200" cy="740234"/>
            <a:chOff x="1447800" y="4346116"/>
            <a:chExt cx="6172200" cy="740234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2510790" y="4346116"/>
              <a:ext cx="857250" cy="740234"/>
              <a:chOff x="838200" y="4177040"/>
              <a:chExt cx="1143000" cy="986978"/>
            </a:xfrm>
          </p:grpSpPr>
          <p:pic>
            <p:nvPicPr>
              <p:cNvPr id="15" name="Picture 14" descr="Icons_White_1x1-01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668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 userDrawn="1"/>
            </p:nvSpPr>
            <p:spPr>
              <a:xfrm>
                <a:off x="838200" y="4835723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BP</a:t>
                </a:r>
                <a:r>
                  <a:rPr lang="en-US" sz="1000" baseline="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+Vitals</a:t>
                </a:r>
                <a:endPara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 userDrawn="1"/>
          </p:nvGrpSpPr>
          <p:grpSpPr>
            <a:xfrm>
              <a:off x="5699760" y="4346116"/>
              <a:ext cx="857250" cy="740232"/>
              <a:chOff x="2362200" y="4177040"/>
              <a:chExt cx="1143000" cy="986975"/>
            </a:xfrm>
          </p:grpSpPr>
          <p:pic>
            <p:nvPicPr>
              <p:cNvPr id="16" name="Picture 15" descr="Icons_White_1x1-02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908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 userDrawn="1"/>
            </p:nvSpPr>
            <p:spPr>
              <a:xfrm>
                <a:off x="23622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Stress BP</a:t>
                </a:r>
              </a:p>
            </p:txBody>
          </p:sp>
        </p:grpSp>
        <p:grpSp>
          <p:nvGrpSpPr>
            <p:cNvPr id="46" name="Group 45"/>
            <p:cNvGrpSpPr/>
            <p:nvPr userDrawn="1"/>
          </p:nvGrpSpPr>
          <p:grpSpPr>
            <a:xfrm>
              <a:off x="6762750" y="4346116"/>
              <a:ext cx="857250" cy="740232"/>
              <a:chOff x="3429000" y="4177040"/>
              <a:chExt cx="1143000" cy="986975"/>
            </a:xfrm>
          </p:grpSpPr>
          <p:pic>
            <p:nvPicPr>
              <p:cNvPr id="17" name="Picture 16" descr="Icons_White_1x1-03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57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 userDrawn="1"/>
            </p:nvSpPr>
            <p:spPr>
              <a:xfrm>
                <a:off x="3429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Vet BP</a:t>
                </a: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4636770" y="4346116"/>
              <a:ext cx="857250" cy="740232"/>
              <a:chOff x="4572000" y="4177040"/>
              <a:chExt cx="1143000" cy="986975"/>
            </a:xfrm>
          </p:grpSpPr>
          <p:pic>
            <p:nvPicPr>
              <p:cNvPr id="19" name="Picture 18" descr="Icons_White_1x1-05.png"/>
              <p:cNvPicPr>
                <a:picLocks noChangeAspect="1"/>
              </p:cNvPicPr>
              <p:nvPr userDrawn="1"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800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 userDrawn="1"/>
            </p:nvSpPr>
            <p:spPr>
              <a:xfrm>
                <a:off x="4572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OEM NIBP</a:t>
                </a:r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>
            <a:xfrm>
              <a:off x="3573780" y="4346116"/>
              <a:ext cx="857250" cy="740232"/>
              <a:chOff x="5715000" y="4177040"/>
              <a:chExt cx="1143000" cy="986975"/>
            </a:xfrm>
          </p:grpSpPr>
          <p:pic>
            <p:nvPicPr>
              <p:cNvPr id="18" name="Picture 17" descr="Icons_White_1x1-04.png"/>
              <p:cNvPicPr>
                <a:picLocks noChangeAspect="1"/>
              </p:cNvPicPr>
              <p:nvPr userDrawn="1"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943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 userDrawn="1"/>
            </p:nvSpPr>
            <p:spPr>
              <a:xfrm>
                <a:off x="5715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BP Cuffs</a:t>
                </a:r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>
            <a:xfrm>
              <a:off x="1447800" y="4346116"/>
              <a:ext cx="857250" cy="740232"/>
              <a:chOff x="7162800" y="4177040"/>
              <a:chExt cx="1143000" cy="986975"/>
            </a:xfrm>
          </p:grpSpPr>
          <p:pic>
            <p:nvPicPr>
              <p:cNvPr id="20" name="Picture 19" descr="Icons_White_1x1-06.png"/>
              <p:cNvPicPr>
                <a:picLocks noChangeAspect="1"/>
              </p:cNvPicPr>
              <p:nvPr userDrawn="1"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914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 userDrawn="1"/>
            </p:nvSpPr>
            <p:spPr>
              <a:xfrm>
                <a:off x="71628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ABPM</a:t>
                </a: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EM NIBP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OEMNIBP_Imag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cons_White_1x1-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EM NIBP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ss BP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ressBP_Imag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pic>
        <p:nvPicPr>
          <p:cNvPr id="15" name="Picture 14" descr="Icons_White_1x1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Stress BP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ss BP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C8102E"/>
                </a:solidFill>
                <a:latin typeface="Arial" pitchFamily="34" charset="0"/>
                <a:cs typeface="Arial" pitchFamily="34" charset="0"/>
              </a:rPr>
              <a:t>Stress BP</a:t>
            </a:r>
          </a:p>
        </p:txBody>
      </p:sp>
      <p:pic>
        <p:nvPicPr>
          <p:cNvPr id="8" name="Picture 7" descr="Icons_Color_1x1-0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t BP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ETBP_Imag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Icons_White_1x1-0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39" name="TextBox 38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Vet BP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t BP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4E008E"/>
                </a:solidFill>
                <a:latin typeface="Arial" pitchFamily="34" charset="0"/>
                <a:cs typeface="Arial" pitchFamily="34" charset="0"/>
              </a:rPr>
              <a:t>Vet BP</a:t>
            </a:r>
          </a:p>
        </p:txBody>
      </p:sp>
      <p:pic>
        <p:nvPicPr>
          <p:cNvPr id="8" name="Picture 7" descr="Icons_Color_1x1-0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c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Oscar2_New_No Horizon.png"/>
          <p:cNvPicPr>
            <a:picLocks noChangeAspect="1"/>
          </p:cNvPicPr>
          <p:nvPr userDrawn="1"/>
        </p:nvPicPr>
        <p:blipFill>
          <a:blip r:embed="rId2" cstate="print"/>
          <a:srcRect t="9432" b="3798"/>
          <a:stretch>
            <a:fillRect/>
          </a:stretch>
        </p:blipFill>
        <p:spPr>
          <a:xfrm>
            <a:off x="805176" y="1123950"/>
            <a:ext cx="1640739" cy="28956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AEC7"/>
                </a:solidFill>
                <a:latin typeface="Arial" pitchFamily="34" charset="0"/>
                <a:cs typeface="Arial" pitchFamily="34" charset="0"/>
              </a:rPr>
              <a:t>ABPM</a:t>
            </a:r>
          </a:p>
        </p:txBody>
      </p:sp>
      <p:pic>
        <p:nvPicPr>
          <p:cNvPr id="10" name="Picture 9" descr="Icons_Color_1x1-1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687534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Oscar 2 Classic</a:t>
            </a:r>
          </a:p>
        </p:txBody>
      </p:sp>
    </p:spTree>
    <p:extLst>
      <p:ext uri="{BB962C8B-B14F-4D97-AF65-F5344CB8AC3E}">
        <p14:creationId xmlns:p14="http://schemas.microsoft.com/office/powerpoint/2010/main" val="45283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car 2 with Sphygmo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AEC7"/>
                </a:solidFill>
                <a:latin typeface="Arial" pitchFamily="34" charset="0"/>
                <a:cs typeface="Arial" pitchFamily="34" charset="0"/>
              </a:rPr>
              <a:t>ABPM</a:t>
            </a:r>
          </a:p>
        </p:txBody>
      </p:sp>
      <p:pic>
        <p:nvPicPr>
          <p:cNvPr id="11" name="Picture 10" descr="Icons_Color_1x1-1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" y="821321"/>
            <a:ext cx="2404829" cy="3655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77" y="2492500"/>
            <a:ext cx="987554" cy="8412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6CD6FF-40ED-488D-8E1B-6E23EB2376C0}"/>
              </a:ext>
            </a:extLst>
          </p:cNvPr>
          <p:cNvSpPr txBox="1"/>
          <p:nvPr userDrawn="1"/>
        </p:nvSpPr>
        <p:spPr>
          <a:xfrm>
            <a:off x="687534" y="4107418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Oscar 2</a:t>
            </a:r>
          </a:p>
        </p:txBody>
      </p:sp>
    </p:spTree>
    <p:extLst>
      <p:ext uri="{BB962C8B-B14F-4D97-AF65-F5344CB8AC3E}">
        <p14:creationId xmlns:p14="http://schemas.microsoft.com/office/powerpoint/2010/main" val="49247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CT30_Hero_ForPP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3533" y="971551"/>
            <a:ext cx="2980267" cy="304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+Vitals</a:t>
            </a:r>
            <a:endParaRPr lang="en-US" sz="1600" dirty="0">
              <a:solidFill>
                <a:srgbClr val="FF6A1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Icons_Color_1x1-0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ABE7B-51EB-449B-BC2C-8DB7C3F9A8E2}"/>
              </a:ext>
            </a:extLst>
          </p:cNvPr>
          <p:cNvSpPr txBox="1"/>
          <p:nvPr userDrawn="1"/>
        </p:nvSpPr>
        <p:spPr>
          <a:xfrm>
            <a:off x="990600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CT30</a:t>
            </a:r>
          </a:p>
        </p:txBody>
      </p:sp>
    </p:spTree>
    <p:extLst>
      <p:ext uri="{BB962C8B-B14F-4D97-AF65-F5344CB8AC3E}">
        <p14:creationId xmlns:p14="http://schemas.microsoft.com/office/powerpoint/2010/main" val="324735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CT40-Temp-Module-Hero-ForPP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819150"/>
            <a:ext cx="33528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+Vitals</a:t>
            </a:r>
            <a:endParaRPr lang="en-US" sz="1600" dirty="0">
              <a:solidFill>
                <a:srgbClr val="FF6A1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Icons_Color_1x1-0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A6AB07-6254-4719-88F5-B5ACE76619DB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CT40</a:t>
            </a:r>
          </a:p>
        </p:txBody>
      </p:sp>
    </p:spTree>
    <p:extLst>
      <p:ext uri="{BB962C8B-B14F-4D97-AF65-F5344CB8AC3E}">
        <p14:creationId xmlns:p14="http://schemas.microsoft.com/office/powerpoint/2010/main" val="1349288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CT50-For-PP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3400" y="1016985"/>
            <a:ext cx="3657600" cy="292608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+Vitals</a:t>
            </a:r>
            <a:endParaRPr lang="en-US" sz="1600" dirty="0">
              <a:solidFill>
                <a:srgbClr val="FF6A1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Icons_Color_1x1-0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49286-8D94-4CF5-82D5-180A936ED162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CT50</a:t>
            </a:r>
          </a:p>
        </p:txBody>
      </p:sp>
    </p:spTree>
    <p:extLst>
      <p:ext uri="{BB962C8B-B14F-4D97-AF65-F5344CB8AC3E}">
        <p14:creationId xmlns:p14="http://schemas.microsoft.com/office/powerpoint/2010/main" val="264765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P Cuf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52400" y="1352550"/>
            <a:ext cx="4419600" cy="2204556"/>
            <a:chOff x="0" y="1200150"/>
            <a:chExt cx="4735638" cy="2362200"/>
          </a:xfrm>
        </p:grpSpPr>
        <p:pic>
          <p:nvPicPr>
            <p:cNvPr id="14" name="Picture 13" descr="Adult-All-Purpose-Hero-ForPPT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1367790"/>
              <a:ext cx="1423704" cy="1889760"/>
            </a:xfrm>
            <a:prstGeom prst="rect">
              <a:avLst/>
            </a:prstGeom>
          </p:spPr>
        </p:pic>
        <p:pic>
          <p:nvPicPr>
            <p:cNvPr id="15" name="Picture 14" descr="Adult-OPC-Hero-ForPPT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143000" y="1672590"/>
              <a:ext cx="1443386" cy="1889760"/>
            </a:xfrm>
            <a:prstGeom prst="rect">
              <a:avLst/>
            </a:prstGeom>
          </p:spPr>
        </p:pic>
        <p:pic>
          <p:nvPicPr>
            <p:cNvPr id="16" name="Picture 15" descr="Adult-SoftDisposable-Hero-ForPPT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2209800" y="1200150"/>
              <a:ext cx="1397460" cy="1889760"/>
            </a:xfrm>
            <a:prstGeom prst="rect">
              <a:avLst/>
            </a:prstGeom>
          </p:spPr>
        </p:pic>
        <p:pic>
          <p:nvPicPr>
            <p:cNvPr id="17" name="Picture 16" descr="Adult-Vinyl-Hero-For PPT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3200400" y="1581150"/>
              <a:ext cx="1535238" cy="188976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C2340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>
                <a:solidFill>
                  <a:srgbClr val="0C2340"/>
                </a:solidFill>
                <a:latin typeface="Arial" pitchFamily="34" charset="0"/>
                <a:cs typeface="Arial" pitchFamily="34" charset="0"/>
              </a:rPr>
              <a:t> Cuffs</a:t>
            </a:r>
            <a:endParaRPr lang="en-US" sz="1600" dirty="0">
              <a:solidFill>
                <a:srgbClr val="0C23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Icons_Color_1x1-10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2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2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735BBA-1D99-4C89-9F49-C8EDE4F148FD}"/>
              </a:ext>
            </a:extLst>
          </p:cNvPr>
          <p:cNvSpPr txBox="1"/>
          <p:nvPr userDrawn="1"/>
        </p:nvSpPr>
        <p:spPr>
          <a:xfrm>
            <a:off x="1143000" y="3463184"/>
            <a:ext cx="255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Blood Pressure Cuffs</a:t>
            </a:r>
          </a:p>
        </p:txBody>
      </p:sp>
    </p:spTree>
    <p:extLst>
      <p:ext uri="{BB962C8B-B14F-4D97-AF65-F5344CB8AC3E}">
        <p14:creationId xmlns:p14="http://schemas.microsoft.com/office/powerpoint/2010/main" val="1307283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tage 2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FB842-41AF-4D65-A9C8-8C411DAAF4EE}"/>
              </a:ext>
            </a:extLst>
          </p:cNvPr>
          <p:cNvSpPr txBox="1"/>
          <p:nvPr userDrawn="1"/>
        </p:nvSpPr>
        <p:spPr>
          <a:xfrm>
            <a:off x="1181966" y="3912783"/>
            <a:ext cx="217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MX Mini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DC872-F4E0-4F28-9CD8-DC8718701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31206"/>
            <a:ext cx="1212846" cy="29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80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tage A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70FD1-6323-4237-BB80-53D05F0FF075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MX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864BE-7770-4036-92C5-A916A7FDF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9056"/>
            <a:ext cx="2439451" cy="27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4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tage M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89277-FA07-4709-BEFF-F4A6A3C5D5FC}"/>
              </a:ext>
            </a:extLst>
          </p:cNvPr>
          <p:cNvSpPr txBox="1"/>
          <p:nvPr userDrawn="1"/>
        </p:nvSpPr>
        <p:spPr>
          <a:xfrm>
            <a:off x="1181967" y="3912783"/>
            <a:ext cx="230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A+ Mini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289DC-115F-4963-920B-DEC372440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92" y="1352550"/>
            <a:ext cx="2481545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37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tage 2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FB842-41AF-4D65-A9C8-8C411DAAF4EE}"/>
              </a:ext>
            </a:extLst>
          </p:cNvPr>
          <p:cNvSpPr txBox="1"/>
          <p:nvPr userDrawn="1"/>
        </p:nvSpPr>
        <p:spPr>
          <a:xfrm>
            <a:off x="1181966" y="3912783"/>
            <a:ext cx="209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A+ 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60837-1F9B-40DC-A6B9-805B9B6BC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1155"/>
            <a:ext cx="2445738" cy="28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1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tage A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70FD1-6323-4237-BB80-53D05F0FF075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A+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5CF66-7CE0-4E95-A605-646A48C7B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7" y="1017495"/>
            <a:ext cx="1866172" cy="29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unTech_MountainSunris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tage M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89277-FA07-4709-BEFF-F4A6A3C5D5FC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Mini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00DB5-1CDE-41C8-B2B7-7C36EBAADC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2058"/>
            <a:ext cx="2888796" cy="27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06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tage 2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FB842-41AF-4D65-A9C8-8C411DAAF4EE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2.0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3266C-BF2F-4971-BCED-46BFF6A887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9" y="1262666"/>
            <a:ext cx="1875603" cy="25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73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tage A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OEM</a:t>
            </a:r>
            <a:r>
              <a:rPr lang="en-US" sz="1600" baseline="0" dirty="0">
                <a:solidFill>
                  <a:srgbClr val="84BD00"/>
                </a:solidFill>
                <a:latin typeface="Arial" pitchFamily="34" charset="0"/>
                <a:cs typeface="Arial" pitchFamily="34" charset="0"/>
              </a:rPr>
              <a:t> NIBP</a:t>
            </a:r>
            <a:endParaRPr lang="en-US" sz="1600" dirty="0">
              <a:solidFill>
                <a:srgbClr val="84BD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cons_Color_1x1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70FD1-6323-4237-BB80-53D05F0FF075}"/>
              </a:ext>
            </a:extLst>
          </p:cNvPr>
          <p:cNvSpPr txBox="1"/>
          <p:nvPr userDrawn="1"/>
        </p:nvSpPr>
        <p:spPr>
          <a:xfrm>
            <a:off x="1181967" y="3912783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Advantage 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33E64-5BE0-4BAB-BB17-04205A117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1" y="1010290"/>
            <a:ext cx="2208577" cy="29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4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o 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Tango M2_Product_Measurement_120_83_English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1238786"/>
            <a:ext cx="3200400" cy="27045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C8102E"/>
                </a:solidFill>
                <a:latin typeface="Arial" pitchFamily="34" charset="0"/>
                <a:cs typeface="Arial" pitchFamily="34" charset="0"/>
              </a:rPr>
              <a:t>Stress BP</a:t>
            </a:r>
          </a:p>
        </p:txBody>
      </p:sp>
      <p:pic>
        <p:nvPicPr>
          <p:cNvPr id="10" name="Picture 9" descr="Icons_Color_1x1-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AFE9E-51CA-46BE-8D4A-59E90D8227DF}"/>
              </a:ext>
            </a:extLst>
          </p:cNvPr>
          <p:cNvSpPr txBox="1"/>
          <p:nvPr userDrawn="1"/>
        </p:nvSpPr>
        <p:spPr>
          <a:xfrm>
            <a:off x="1533659" y="3770352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Tango M2</a:t>
            </a:r>
          </a:p>
        </p:txBody>
      </p:sp>
    </p:spTree>
    <p:extLst>
      <p:ext uri="{BB962C8B-B14F-4D97-AF65-F5344CB8AC3E}">
        <p14:creationId xmlns:p14="http://schemas.microsoft.com/office/powerpoint/2010/main" val="2054080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4E008E"/>
                </a:solidFill>
                <a:latin typeface="Arial" pitchFamily="34" charset="0"/>
                <a:cs typeface="Arial" pitchFamily="34" charset="0"/>
              </a:rPr>
              <a:t>Vet BP</a:t>
            </a:r>
          </a:p>
        </p:txBody>
      </p:sp>
      <p:pic>
        <p:nvPicPr>
          <p:cNvPr id="11" name="Picture 10" descr="Icons_Color_1x1-0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14054-D46F-4453-BB94-F3B6B74C4A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2" y="1136404"/>
            <a:ext cx="2935224" cy="29352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0632AD-516E-45C6-ABFE-5A364808E873}"/>
              </a:ext>
            </a:extLst>
          </p:cNvPr>
          <p:cNvSpPr txBox="1"/>
          <p:nvPr userDrawn="1"/>
        </p:nvSpPr>
        <p:spPr>
          <a:xfrm>
            <a:off x="1524000" y="3955018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Vet20</a:t>
            </a:r>
          </a:p>
        </p:txBody>
      </p:sp>
    </p:spTree>
    <p:extLst>
      <p:ext uri="{BB962C8B-B14F-4D97-AF65-F5344CB8AC3E}">
        <p14:creationId xmlns:p14="http://schemas.microsoft.com/office/powerpoint/2010/main" val="3287347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46DD8-DBCD-4512-9259-D090B2D69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6404"/>
            <a:ext cx="2935224" cy="293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4E008E"/>
                </a:solidFill>
                <a:latin typeface="Arial" pitchFamily="34" charset="0"/>
                <a:cs typeface="Arial" pitchFamily="34" charset="0"/>
              </a:rPr>
              <a:t>Vet BP</a:t>
            </a:r>
          </a:p>
        </p:txBody>
      </p:sp>
      <p:pic>
        <p:nvPicPr>
          <p:cNvPr id="11" name="Picture 10" descr="Icons_Color_1x1-0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D7A09-BFB5-478A-853A-218E4616D78E}"/>
              </a:ext>
            </a:extLst>
          </p:cNvPr>
          <p:cNvSpPr txBox="1"/>
          <p:nvPr userDrawn="1"/>
        </p:nvSpPr>
        <p:spPr>
          <a:xfrm>
            <a:off x="1524000" y="3955018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Vet25</a:t>
            </a:r>
          </a:p>
        </p:txBody>
      </p:sp>
    </p:spTree>
    <p:extLst>
      <p:ext uri="{BB962C8B-B14F-4D97-AF65-F5344CB8AC3E}">
        <p14:creationId xmlns:p14="http://schemas.microsoft.com/office/powerpoint/2010/main" val="837129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0" y="1276350"/>
            <a:ext cx="4114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4E008E"/>
                </a:solidFill>
                <a:latin typeface="Arial" pitchFamily="34" charset="0"/>
                <a:cs typeface="Arial" pitchFamily="34" charset="0"/>
              </a:rPr>
              <a:t>Vet BP</a:t>
            </a:r>
          </a:p>
        </p:txBody>
      </p:sp>
      <p:pic>
        <p:nvPicPr>
          <p:cNvPr id="11" name="Picture 10" descr="Icons_Color_1x1-0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2D61C-0C87-43B9-9D75-A9F084B99A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2" y="1136404"/>
            <a:ext cx="2935224" cy="29352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966B87-1CA3-40B2-9D2D-6C31EDE6CFDB}"/>
              </a:ext>
            </a:extLst>
          </p:cNvPr>
          <p:cNvSpPr txBox="1"/>
          <p:nvPr userDrawn="1"/>
        </p:nvSpPr>
        <p:spPr>
          <a:xfrm>
            <a:off x="1524000" y="3955018"/>
            <a:ext cx="190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33F4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Vet30</a:t>
            </a:r>
          </a:p>
        </p:txBody>
      </p:sp>
    </p:spTree>
    <p:extLst>
      <p:ext uri="{BB962C8B-B14F-4D97-AF65-F5344CB8AC3E}">
        <p14:creationId xmlns:p14="http://schemas.microsoft.com/office/powerpoint/2010/main" val="158699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Custom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unTech_MountainSunris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4248150"/>
            <a:ext cx="9144000" cy="8953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6"/>
          <p:cNvGrpSpPr/>
          <p:nvPr userDrawn="1"/>
        </p:nvGrpSpPr>
        <p:grpSpPr>
          <a:xfrm>
            <a:off x="1485900" y="4346116"/>
            <a:ext cx="6172200" cy="740234"/>
            <a:chOff x="1447800" y="4346116"/>
            <a:chExt cx="6172200" cy="740234"/>
          </a:xfrm>
        </p:grpSpPr>
        <p:grpSp>
          <p:nvGrpSpPr>
            <p:cNvPr id="4" name="Group 47"/>
            <p:cNvGrpSpPr/>
            <p:nvPr userDrawn="1"/>
          </p:nvGrpSpPr>
          <p:grpSpPr>
            <a:xfrm>
              <a:off x="2510790" y="4346116"/>
              <a:ext cx="857250" cy="740234"/>
              <a:chOff x="838200" y="4177040"/>
              <a:chExt cx="1143000" cy="986978"/>
            </a:xfrm>
          </p:grpSpPr>
          <p:pic>
            <p:nvPicPr>
              <p:cNvPr id="52" name="Picture 51" descr="Icons_White_1x1-01.png"/>
              <p:cNvPicPr>
                <a:picLocks noChangeAspect="1"/>
              </p:cNvPicPr>
              <p:nvPr userDrawn="1"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668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 userDrawn="1"/>
            </p:nvSpPr>
            <p:spPr>
              <a:xfrm>
                <a:off x="838200" y="4835723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BP</a:t>
                </a:r>
                <a:r>
                  <a:rPr lang="en-US" sz="1000" baseline="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+Vitals</a:t>
                </a:r>
                <a:endPara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46"/>
            <p:cNvGrpSpPr/>
            <p:nvPr userDrawn="1"/>
          </p:nvGrpSpPr>
          <p:grpSpPr>
            <a:xfrm>
              <a:off x="5699760" y="4346116"/>
              <a:ext cx="857250" cy="740232"/>
              <a:chOff x="2362200" y="4177040"/>
              <a:chExt cx="1143000" cy="986975"/>
            </a:xfrm>
          </p:grpSpPr>
          <p:pic>
            <p:nvPicPr>
              <p:cNvPr id="50" name="Picture 49" descr="Icons_White_1x1-02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5908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 userDrawn="1"/>
            </p:nvSpPr>
            <p:spPr>
              <a:xfrm>
                <a:off x="23622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Stress BP</a:t>
                </a:r>
              </a:p>
            </p:txBody>
          </p:sp>
        </p:grpSp>
        <p:grpSp>
          <p:nvGrpSpPr>
            <p:cNvPr id="6" name="Group 45"/>
            <p:cNvGrpSpPr/>
            <p:nvPr userDrawn="1"/>
          </p:nvGrpSpPr>
          <p:grpSpPr>
            <a:xfrm>
              <a:off x="6762750" y="4346116"/>
              <a:ext cx="857250" cy="740232"/>
              <a:chOff x="3429000" y="4177040"/>
              <a:chExt cx="1143000" cy="986975"/>
            </a:xfrm>
          </p:grpSpPr>
          <p:pic>
            <p:nvPicPr>
              <p:cNvPr id="48" name="Picture 47" descr="Icons_White_1x1-03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657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 userDrawn="1"/>
            </p:nvSpPr>
            <p:spPr>
              <a:xfrm>
                <a:off x="3429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Vet BP</a:t>
                </a:r>
              </a:p>
            </p:txBody>
          </p:sp>
        </p:grpSp>
        <p:grpSp>
          <p:nvGrpSpPr>
            <p:cNvPr id="7" name="Group 44"/>
            <p:cNvGrpSpPr/>
            <p:nvPr userDrawn="1"/>
          </p:nvGrpSpPr>
          <p:grpSpPr>
            <a:xfrm>
              <a:off x="4636770" y="4346116"/>
              <a:ext cx="857250" cy="740232"/>
              <a:chOff x="4572000" y="4177040"/>
              <a:chExt cx="1143000" cy="986975"/>
            </a:xfrm>
          </p:grpSpPr>
          <p:pic>
            <p:nvPicPr>
              <p:cNvPr id="46" name="Picture 45" descr="Icons_White_1x1-05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00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 userDrawn="1"/>
            </p:nvSpPr>
            <p:spPr>
              <a:xfrm>
                <a:off x="4572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OEM NIBP</a:t>
                </a:r>
              </a:p>
            </p:txBody>
          </p:sp>
        </p:grpSp>
        <p:grpSp>
          <p:nvGrpSpPr>
            <p:cNvPr id="8" name="Group 42"/>
            <p:cNvGrpSpPr/>
            <p:nvPr userDrawn="1"/>
          </p:nvGrpSpPr>
          <p:grpSpPr>
            <a:xfrm>
              <a:off x="3573780" y="4346116"/>
              <a:ext cx="857250" cy="740232"/>
              <a:chOff x="5715000" y="4177040"/>
              <a:chExt cx="1143000" cy="986975"/>
            </a:xfrm>
          </p:grpSpPr>
          <p:pic>
            <p:nvPicPr>
              <p:cNvPr id="44" name="Picture 43" descr="Icons_White_1x1-04.png"/>
              <p:cNvPicPr>
                <a:picLocks noChangeAspect="1"/>
              </p:cNvPicPr>
              <p:nvPr userDrawn="1"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943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 userDrawn="1"/>
            </p:nvSpPr>
            <p:spPr>
              <a:xfrm>
                <a:off x="5715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BP Cuffs</a:t>
                </a:r>
              </a:p>
            </p:txBody>
          </p:sp>
        </p:grpSp>
        <p:grpSp>
          <p:nvGrpSpPr>
            <p:cNvPr id="9" name="Group 43"/>
            <p:cNvGrpSpPr/>
            <p:nvPr userDrawn="1"/>
          </p:nvGrpSpPr>
          <p:grpSpPr>
            <a:xfrm>
              <a:off x="1447800" y="4346116"/>
              <a:ext cx="857250" cy="740232"/>
              <a:chOff x="7162800" y="4177040"/>
              <a:chExt cx="1143000" cy="986975"/>
            </a:xfrm>
          </p:grpSpPr>
          <p:pic>
            <p:nvPicPr>
              <p:cNvPr id="39" name="Picture 38" descr="Icons_White_1x1-06.png"/>
              <p:cNvPicPr>
                <a:picLocks noChangeAspect="1"/>
              </p:cNvPicPr>
              <p:nvPr userDrawn="1"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3914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 userDrawn="1"/>
            </p:nvSpPr>
            <p:spPr>
              <a:xfrm>
                <a:off x="71628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ABPM</a:t>
                </a:r>
              </a:p>
            </p:txBody>
          </p:sp>
        </p:grpSp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2971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unTech_MountainSunris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85950"/>
            <a:ext cx="7772400" cy="1102519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rgbClr val="333F48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4248150"/>
            <a:ext cx="9144000" cy="8953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unTech Medical_Difference Ta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62300" y="398329"/>
            <a:ext cx="2819400" cy="725621"/>
          </a:xfrm>
          <a:prstGeom prst="rect">
            <a:avLst/>
          </a:prstGeom>
        </p:spPr>
      </p:pic>
      <p:grpSp>
        <p:nvGrpSpPr>
          <p:cNvPr id="3" name="Group 26"/>
          <p:cNvGrpSpPr/>
          <p:nvPr userDrawn="1"/>
        </p:nvGrpSpPr>
        <p:grpSpPr>
          <a:xfrm>
            <a:off x="1485900" y="4346116"/>
            <a:ext cx="6172200" cy="740234"/>
            <a:chOff x="1447800" y="4346116"/>
            <a:chExt cx="6172200" cy="740234"/>
          </a:xfrm>
        </p:grpSpPr>
        <p:grpSp>
          <p:nvGrpSpPr>
            <p:cNvPr id="4" name="Group 47"/>
            <p:cNvGrpSpPr/>
            <p:nvPr userDrawn="1"/>
          </p:nvGrpSpPr>
          <p:grpSpPr>
            <a:xfrm>
              <a:off x="2510790" y="4346116"/>
              <a:ext cx="857250" cy="740234"/>
              <a:chOff x="838200" y="4177040"/>
              <a:chExt cx="1143000" cy="986978"/>
            </a:xfrm>
          </p:grpSpPr>
          <p:pic>
            <p:nvPicPr>
              <p:cNvPr id="52" name="Picture 51" descr="Icons_White_1x1-01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668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 userDrawn="1"/>
            </p:nvSpPr>
            <p:spPr>
              <a:xfrm>
                <a:off x="838200" y="4835723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BP</a:t>
                </a:r>
                <a:r>
                  <a:rPr lang="en-US" sz="1000" baseline="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+Vitals</a:t>
                </a:r>
                <a:endPara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46"/>
            <p:cNvGrpSpPr/>
            <p:nvPr userDrawn="1"/>
          </p:nvGrpSpPr>
          <p:grpSpPr>
            <a:xfrm>
              <a:off x="5699760" y="4346116"/>
              <a:ext cx="857250" cy="740232"/>
              <a:chOff x="2362200" y="4177040"/>
              <a:chExt cx="1143000" cy="986975"/>
            </a:xfrm>
          </p:grpSpPr>
          <p:pic>
            <p:nvPicPr>
              <p:cNvPr id="50" name="Picture 49" descr="Icons_White_1x1-02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908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 userDrawn="1"/>
            </p:nvSpPr>
            <p:spPr>
              <a:xfrm>
                <a:off x="23622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Stress BP</a:t>
                </a:r>
              </a:p>
            </p:txBody>
          </p:sp>
        </p:grpSp>
        <p:grpSp>
          <p:nvGrpSpPr>
            <p:cNvPr id="6" name="Group 45"/>
            <p:cNvGrpSpPr/>
            <p:nvPr userDrawn="1"/>
          </p:nvGrpSpPr>
          <p:grpSpPr>
            <a:xfrm>
              <a:off x="6762750" y="4346116"/>
              <a:ext cx="857250" cy="740232"/>
              <a:chOff x="3429000" y="4177040"/>
              <a:chExt cx="1143000" cy="986975"/>
            </a:xfrm>
          </p:grpSpPr>
          <p:pic>
            <p:nvPicPr>
              <p:cNvPr id="48" name="Picture 47" descr="Icons_White_1x1-03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57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 userDrawn="1"/>
            </p:nvSpPr>
            <p:spPr>
              <a:xfrm>
                <a:off x="3429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Vet BP</a:t>
                </a:r>
              </a:p>
            </p:txBody>
          </p:sp>
        </p:grpSp>
        <p:grpSp>
          <p:nvGrpSpPr>
            <p:cNvPr id="7" name="Group 44"/>
            <p:cNvGrpSpPr/>
            <p:nvPr userDrawn="1"/>
          </p:nvGrpSpPr>
          <p:grpSpPr>
            <a:xfrm>
              <a:off x="4636770" y="4346116"/>
              <a:ext cx="857250" cy="740232"/>
              <a:chOff x="4572000" y="4177040"/>
              <a:chExt cx="1143000" cy="986975"/>
            </a:xfrm>
          </p:grpSpPr>
          <p:pic>
            <p:nvPicPr>
              <p:cNvPr id="46" name="Picture 45" descr="Icons_White_1x1-05.png"/>
              <p:cNvPicPr>
                <a:picLocks noChangeAspect="1"/>
              </p:cNvPicPr>
              <p:nvPr userDrawn="1"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800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 userDrawn="1"/>
            </p:nvSpPr>
            <p:spPr>
              <a:xfrm>
                <a:off x="4572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OEM NIBP</a:t>
                </a:r>
              </a:p>
            </p:txBody>
          </p:sp>
        </p:grpSp>
        <p:grpSp>
          <p:nvGrpSpPr>
            <p:cNvPr id="8" name="Group 42"/>
            <p:cNvGrpSpPr/>
            <p:nvPr userDrawn="1"/>
          </p:nvGrpSpPr>
          <p:grpSpPr>
            <a:xfrm>
              <a:off x="3573780" y="4346116"/>
              <a:ext cx="857250" cy="740232"/>
              <a:chOff x="5715000" y="4177040"/>
              <a:chExt cx="1143000" cy="986975"/>
            </a:xfrm>
          </p:grpSpPr>
          <p:pic>
            <p:nvPicPr>
              <p:cNvPr id="44" name="Picture 43" descr="Icons_White_1x1-04.png"/>
              <p:cNvPicPr>
                <a:picLocks noChangeAspect="1"/>
              </p:cNvPicPr>
              <p:nvPr userDrawn="1"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9436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 userDrawn="1"/>
            </p:nvSpPr>
            <p:spPr>
              <a:xfrm>
                <a:off x="57150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BP Cuffs</a:t>
                </a:r>
              </a:p>
            </p:txBody>
          </p:sp>
        </p:grpSp>
        <p:grpSp>
          <p:nvGrpSpPr>
            <p:cNvPr id="9" name="Group 43"/>
            <p:cNvGrpSpPr/>
            <p:nvPr userDrawn="1"/>
          </p:nvGrpSpPr>
          <p:grpSpPr>
            <a:xfrm>
              <a:off x="1447800" y="4346116"/>
              <a:ext cx="857250" cy="740232"/>
              <a:chOff x="7162800" y="4177040"/>
              <a:chExt cx="1143000" cy="986975"/>
            </a:xfrm>
          </p:grpSpPr>
          <p:pic>
            <p:nvPicPr>
              <p:cNvPr id="39" name="Picture 38" descr="Icons_White_1x1-06.png"/>
              <p:cNvPicPr>
                <a:picLocks noChangeAspect="1"/>
              </p:cNvPicPr>
              <p:nvPr userDrawn="1"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91400" y="4177040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 userDrawn="1"/>
            </p:nvSpPr>
            <p:spPr>
              <a:xfrm>
                <a:off x="7162800" y="4835720"/>
                <a:ext cx="1143000" cy="3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ABPM</a:t>
                </a: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P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PM_Imag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Icons_White_1x1-06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ABPM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P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AEC7"/>
                </a:solidFill>
                <a:latin typeface="Arial" pitchFamily="34" charset="0"/>
                <a:cs typeface="Arial" pitchFamily="34" charset="0"/>
              </a:rPr>
              <a:t>ABPM</a:t>
            </a:r>
          </a:p>
        </p:txBody>
      </p:sp>
      <p:pic>
        <p:nvPicPr>
          <p:cNvPr id="8" name="Picture 7" descr="Icons_Color_1x1-1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P+Vitals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PVitals_Image_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pic>
        <p:nvPicPr>
          <p:cNvPr id="14" name="Picture 13" descr="Icons_White_1x1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+Vitals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P+Vitals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 err="1">
                <a:solidFill>
                  <a:srgbClr val="FF6A13"/>
                </a:solidFill>
                <a:latin typeface="Arial" pitchFamily="34" charset="0"/>
                <a:cs typeface="Arial" pitchFamily="34" charset="0"/>
              </a:rPr>
              <a:t>+Vitals</a:t>
            </a:r>
            <a:endParaRPr lang="en-US" sz="1600" dirty="0">
              <a:solidFill>
                <a:srgbClr val="FF6A1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Icons_Color_1x1-07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P Cuffs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uffs_Image_For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102519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12180"/>
            <a:ext cx="6400800" cy="21883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pic>
        <p:nvPicPr>
          <p:cNvPr id="12" name="Picture 11" descr="SunTech-Medical_No-Tag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38800" y="209551"/>
            <a:ext cx="2895600" cy="57188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cons_White_1x1-04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Cuffs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P Cuffs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229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8800" y="230773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C2340"/>
                </a:solidFill>
                <a:latin typeface="Arial" pitchFamily="34" charset="0"/>
                <a:cs typeface="Arial" pitchFamily="34" charset="0"/>
              </a:rPr>
              <a:t>BP</a:t>
            </a:r>
            <a:r>
              <a:rPr lang="en-US" sz="1600" baseline="0" dirty="0">
                <a:solidFill>
                  <a:srgbClr val="0C2340"/>
                </a:solidFill>
                <a:latin typeface="Arial" pitchFamily="34" charset="0"/>
                <a:cs typeface="Arial" pitchFamily="34" charset="0"/>
              </a:rPr>
              <a:t> Cuffs</a:t>
            </a:r>
            <a:endParaRPr lang="en-US" sz="1600" dirty="0">
              <a:solidFill>
                <a:srgbClr val="0C23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Icons_Color_1x1-1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5800" y="57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SunTech Medical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C15D80-BCDD-4428-A316-1C0ED3AEFC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1" r:id="rId3"/>
    <p:sldLayoutId id="2147483660" r:id="rId4"/>
    <p:sldLayoutId id="2147483687" r:id="rId5"/>
    <p:sldLayoutId id="2147483665" r:id="rId6"/>
    <p:sldLayoutId id="2147483682" r:id="rId7"/>
    <p:sldLayoutId id="2147483664" r:id="rId8"/>
    <p:sldLayoutId id="2147483686" r:id="rId9"/>
    <p:sldLayoutId id="2147483663" r:id="rId10"/>
    <p:sldLayoutId id="2147483685" r:id="rId11"/>
    <p:sldLayoutId id="2147483662" r:id="rId12"/>
    <p:sldLayoutId id="2147483683" r:id="rId13"/>
    <p:sldLayoutId id="2147483658" r:id="rId14"/>
    <p:sldLayoutId id="2147483684" r:id="rId15"/>
    <p:sldLayoutId id="2147483677" r:id="rId16"/>
    <p:sldLayoutId id="2147483667" r:id="rId17"/>
    <p:sldLayoutId id="2147483668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688" r:id="rId37"/>
    <p:sldLayoutId id="2147483689" r:id="rId3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77C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techmed.com/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suntechmed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6350"/>
            <a:ext cx="7772400" cy="12954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333F48"/>
                </a:solidFill>
              </a:rPr>
              <a:t>Corporate Overview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24 Hour Ambulatory Blood Pressure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Walk. Talk. Measure.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 Hour Ambulatory Blood Pressure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1852" b="8148"/>
          <a:stretch>
            <a:fillRect/>
          </a:stretch>
        </p:blipFill>
        <p:spPr bwMode="auto">
          <a:xfrm>
            <a:off x="609600" y="971550"/>
            <a:ext cx="3526808" cy="168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2724150"/>
            <a:ext cx="7315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70C0"/>
              </a:buClr>
              <a:buSzPct val="125000"/>
            </a:pPr>
            <a:r>
              <a:rPr lang="en-US" b="1" dirty="0">
                <a:latin typeface="Arial" pitchFamily="34" charset="0"/>
                <a:cs typeface="Arial" pitchFamily="34" charset="0"/>
              </a:rPr>
              <a:t>Oscar 2:</a:t>
            </a:r>
            <a:r>
              <a:rPr lang="en-US" dirty="0">
                <a:latin typeface="Arial" pitchFamily="34" charset="0"/>
                <a:cs typeface="Arial" pitchFamily="34" charset="0"/>
              </a:rPr>
              <a:t> Motion tolerance &amp; clinical accuracy</a:t>
            </a:r>
          </a:p>
          <a:p>
            <a:pPr>
              <a:spcBef>
                <a:spcPts val="1800"/>
              </a:spcBef>
              <a:buClr>
                <a:srgbClr val="0070C0"/>
              </a:buClr>
              <a:buSzPct val="125000"/>
            </a:pPr>
            <a:r>
              <a:rPr lang="en-US" b="1" dirty="0">
                <a:latin typeface="Arial" pitchFamily="34" charset="0"/>
                <a:cs typeface="Arial" pitchFamily="34" charset="0"/>
              </a:rPr>
              <a:t>Orbit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Cuff:</a:t>
            </a:r>
            <a:r>
              <a:rPr lang="en-US" dirty="0">
                <a:latin typeface="Arial" pitchFamily="34" charset="0"/>
                <a:cs typeface="Arial" pitchFamily="34" charset="0"/>
              </a:rPr>
              <a:t> Patented design specifically for long term wear 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buClr>
                <a:srgbClr val="0070C0"/>
              </a:buClr>
              <a:buSzPct val="125000"/>
            </a:pPr>
            <a:r>
              <a:rPr lang="en-US" b="1" dirty="0">
                <a:latin typeface="Arial" pitchFamily="34" charset="0"/>
                <a:cs typeface="Arial" pitchFamily="34" charset="0"/>
              </a:rPr>
              <a:t>AccuWin Pro:  </a:t>
            </a:r>
            <a:r>
              <a:rPr lang="en-US" dirty="0">
                <a:latin typeface="Arial" pitchFamily="34" charset="0"/>
                <a:cs typeface="Arial" pitchFamily="34" charset="0"/>
              </a:rPr>
              <a:t>Interpretive analysis and reporting software </a:t>
            </a:r>
          </a:p>
          <a:p>
            <a:pPr>
              <a:spcBef>
                <a:spcPts val="1800"/>
              </a:spcBef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World’s leading manufacturer of ABP with multiple private label brands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886F-F79D-4EEA-998E-46B017CC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ABPM at </a:t>
            </a:r>
            <a:r>
              <a:rPr lang="en-US" dirty="0" err="1"/>
              <a:t>SunTech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9B2A8-7673-4D53-89BD-F06F660634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8335-238B-40E7-B6FC-ED39A46F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99B5C-C0F9-48D2-B9E6-319A1AB34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Oscar2_New_No Horizon.png">
            <a:extLst>
              <a:ext uri="{FF2B5EF4-FFF2-40B4-BE49-F238E27FC236}">
                <a16:creationId xmlns:a16="http://schemas.microsoft.com/office/drawing/2014/main" id="{1EF18132-AA84-41DB-9C6E-6B1FCF1C9B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9432" b="3798"/>
          <a:stretch>
            <a:fillRect/>
          </a:stretch>
        </p:blipFill>
        <p:spPr>
          <a:xfrm>
            <a:off x="898835" y="1276350"/>
            <a:ext cx="1640739" cy="2895600"/>
          </a:xfrm>
          <a:prstGeom prst="rect">
            <a:avLst/>
          </a:prstGeom>
        </p:spPr>
      </p:pic>
      <p:pic>
        <p:nvPicPr>
          <p:cNvPr id="8" name="Picture 7" descr="Nutmeg_6780_ret_Sphygmocor_NoBkgd.png">
            <a:extLst>
              <a:ext uri="{FF2B5EF4-FFF2-40B4-BE49-F238E27FC236}">
                <a16:creationId xmlns:a16="http://schemas.microsoft.com/office/drawing/2014/main" id="{EAF1102A-BA44-48C4-96DF-2706BBB9B7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034131"/>
            <a:ext cx="2291613" cy="2915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297696-14FA-4829-8194-1729D0360705}"/>
              </a:ext>
            </a:extLst>
          </p:cNvPr>
          <p:cNvSpPr txBox="1"/>
          <p:nvPr/>
        </p:nvSpPr>
        <p:spPr>
          <a:xfrm>
            <a:off x="2373431" y="3285362"/>
            <a:ext cx="212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SunTech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Oscar 2 Classic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DA4E03-4968-4018-B1E6-080259CDF057}"/>
              </a:ext>
            </a:extLst>
          </p:cNvPr>
          <p:cNvSpPr txBox="1"/>
          <p:nvPr/>
        </p:nvSpPr>
        <p:spPr>
          <a:xfrm>
            <a:off x="6324600" y="2777531"/>
            <a:ext cx="2133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SunTech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Oscar 2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Available with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SphygmoCor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6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886F-F79D-4EEA-998E-46B017CC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ABPM at </a:t>
            </a:r>
            <a:r>
              <a:rPr lang="en-US" dirty="0" err="1"/>
              <a:t>SunTech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9B2A8-7673-4D53-89BD-F06F660634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8335-238B-40E7-B6FC-ED39A46F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99B5C-C0F9-48D2-B9E6-319A1AB34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97696-14FA-4829-8194-1729D0360705}"/>
              </a:ext>
            </a:extLst>
          </p:cNvPr>
          <p:cNvSpPr txBox="1"/>
          <p:nvPr/>
        </p:nvSpPr>
        <p:spPr>
          <a:xfrm>
            <a:off x="457200" y="3773399"/>
            <a:ext cx="318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SunTech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Orbit Cuffs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9C1431-797D-40B3-B2E0-450CC4F92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9" b="22757"/>
          <a:stretch/>
        </p:blipFill>
        <p:spPr>
          <a:xfrm>
            <a:off x="152400" y="1645075"/>
            <a:ext cx="5002404" cy="2149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9DFC75-CEE3-424B-888C-B28740AD3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50" b="76760" l="6116" r="95357">
                        <a14:foregroundMark x1="14100" y1="51908" x2="14100" y2="51908"/>
                        <a14:foregroundMark x1="18007" y1="37489" x2="5436" y2="43851"/>
                        <a14:foregroundMark x1="5436" y1="43851" x2="9343" y2="62850"/>
                        <a14:foregroundMark x1="9343" y1="62850" x2="13024" y2="71077"/>
                        <a14:foregroundMark x1="13024" y1="71077" x2="19196" y2="75403"/>
                        <a14:foregroundMark x1="19196" y1="75403" x2="23726" y2="55810"/>
                        <a14:foregroundMark x1="23726" y1="55810" x2="20612" y2="47837"/>
                        <a14:foregroundMark x1="20612" y1="47837" x2="19026" y2="38507"/>
                        <a14:foregroundMark x1="19026" y1="38507" x2="17610" y2="38253"/>
                        <a14:foregroundMark x1="85447" y1="37913" x2="90713" y2="43172"/>
                        <a14:foregroundMark x1="90713" y1="43172" x2="96093" y2="60814"/>
                        <a14:foregroundMark x1="96093" y1="60814" x2="94281" y2="70399"/>
                        <a14:foregroundMark x1="94281" y1="70399" x2="89241" y2="76251"/>
                        <a14:foregroundMark x1="89241" y1="76251" x2="83352" y2="72265"/>
                        <a14:foregroundMark x1="83352" y1="72265" x2="82503" y2="52926"/>
                        <a14:foregroundMark x1="82503" y1="52926" x2="85561" y2="38507"/>
                        <a14:foregroundMark x1="95074" y1="58948" x2="95357" y2="64037"/>
                        <a14:foregroundMark x1="6285" y1="42748" x2="6116" y2="44699"/>
                        <a14:foregroundMark x1="13307" y1="71077" x2="13590" y2="71671"/>
                        <a14:backgroundMark x1="6399" y1="42409" x2="5323" y2="4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77" b="17407"/>
          <a:stretch/>
        </p:blipFill>
        <p:spPr>
          <a:xfrm>
            <a:off x="4876800" y="1809750"/>
            <a:ext cx="4114800" cy="1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9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Professional BP </a:t>
            </a:r>
            <a:r>
              <a:rPr lang="en-US" i="1" dirty="0"/>
              <a:t>plus</a:t>
            </a:r>
            <a:r>
              <a:rPr lang="en-US" dirty="0"/>
              <a:t> Vitals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From A to BP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SunTech</a:t>
            </a:r>
            <a:r>
              <a:rPr lang="en-US" dirty="0"/>
              <a:t> CT40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359515"/>
            <a:ext cx="3886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Automated Averaging and Manual Blood Pressure Measurement</a:t>
            </a:r>
          </a:p>
          <a:p>
            <a:pPr>
              <a:buClr>
                <a:srgbClr val="0070C0"/>
              </a:buClr>
              <a:buSzPct val="125000"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b="1" dirty="0">
                <a:latin typeface="Arial" pitchFamily="34" charset="0"/>
                <a:cs typeface="Arial" pitchFamily="34" charset="0"/>
              </a:rPr>
              <a:t>Options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Temperature</a:t>
            </a: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SpO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Barcode Scanner </a:t>
            </a: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Printer</a:t>
            </a:r>
          </a:p>
          <a:p>
            <a:pPr>
              <a:buClr>
                <a:srgbClr val="0070C0"/>
              </a:buClr>
              <a:buSzPct val="125000"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WiFi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Mobile Stand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CT40-Temp-Module-Hero-ForPPT.png">
            <a:extLst>
              <a:ext uri="{FF2B5EF4-FFF2-40B4-BE49-F238E27FC236}">
                <a16:creationId xmlns:a16="http://schemas.microsoft.com/office/drawing/2014/main" id="{B225A445-0B69-499F-AB97-D8984B0D01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895350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SunTech</a:t>
            </a:r>
            <a:r>
              <a:rPr lang="en-US" dirty="0"/>
              <a:t> CT50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359515"/>
            <a:ext cx="3505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Automated BP Averaging and HL7 messaging,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Masimo</a:t>
            </a:r>
            <a:r>
              <a:rPr lang="en-US" dirty="0">
                <a:latin typeface="Arial" pitchFamily="34" charset="0"/>
                <a:cs typeface="Arial" pitchFamily="34" charset="0"/>
              </a:rPr>
              <a:t> SET pulse oximetry, Covidien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Filac</a:t>
            </a:r>
            <a:r>
              <a:rPr lang="en-US" dirty="0">
                <a:latin typeface="Arial" pitchFamily="34" charset="0"/>
                <a:cs typeface="Arial" pitchFamily="34" charset="0"/>
              </a:rPr>
              <a:t> 3000 temperature</a:t>
            </a:r>
          </a:p>
          <a:p>
            <a:pPr>
              <a:buClr>
                <a:srgbClr val="0070C0"/>
              </a:buClr>
              <a:buSzPct val="125000"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b="1" dirty="0">
                <a:latin typeface="Arial" pitchFamily="34" charset="0"/>
                <a:cs typeface="Arial" pitchFamily="34" charset="0"/>
              </a:rPr>
              <a:t>Options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Barcode Scanner</a:t>
            </a: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Thermal Printer</a:t>
            </a:r>
          </a:p>
          <a:p>
            <a:pPr>
              <a:buClr>
                <a:srgbClr val="0070C0"/>
              </a:buClr>
              <a:buSzPct val="125000"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WiFi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25000"/>
            </a:pPr>
            <a:r>
              <a:rPr lang="en-US" dirty="0">
                <a:latin typeface="Arial" pitchFamily="34" charset="0"/>
                <a:cs typeface="Arial" pitchFamily="34" charset="0"/>
              </a:rPr>
              <a:t>Mobile Stand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 descr="CT50-For-PPT.png">
            <a:extLst>
              <a:ext uri="{FF2B5EF4-FFF2-40B4-BE49-F238E27FC236}">
                <a16:creationId xmlns:a16="http://schemas.microsoft.com/office/drawing/2014/main" id="{AA9EDE4D-C626-4443-BB8E-D4820499CA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6960" y="1452206"/>
            <a:ext cx="365760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41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Blood Pressure Cuffs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We’ve Got You Covered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Pressure Cuffs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379" y="3756978"/>
            <a:ext cx="8553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Disposable and Vinyl cuffs engineered to meet infection control and comfort needs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Single and Two-Piece Durable cuff designs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Cuff &amp; Connector Standardization Program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4F05A-873B-422F-A62A-F5A77D86D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5767" r="16942" b="7260"/>
          <a:stretch/>
        </p:blipFill>
        <p:spPr>
          <a:xfrm>
            <a:off x="516233" y="957755"/>
            <a:ext cx="1295401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4B5C1-AD4A-4E39-9D75-87589D969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5747" r="17953" b="4163"/>
          <a:stretch/>
        </p:blipFill>
        <p:spPr>
          <a:xfrm>
            <a:off x="2692259" y="956303"/>
            <a:ext cx="1315918" cy="1857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2AD0BF-907E-4CAF-BA2E-551F7282BA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738" r="14018" b="3738"/>
          <a:stretch/>
        </p:blipFill>
        <p:spPr>
          <a:xfrm>
            <a:off x="6858000" y="905717"/>
            <a:ext cx="1469572" cy="1885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939262-79EF-4252-B5D8-5E49642A7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r="13997"/>
          <a:stretch/>
        </p:blipFill>
        <p:spPr>
          <a:xfrm>
            <a:off x="4800600" y="852980"/>
            <a:ext cx="1371601" cy="1885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643F42-BE51-49EB-A1D8-B6153B251181}"/>
              </a:ext>
            </a:extLst>
          </p:cNvPr>
          <p:cNvSpPr txBox="1"/>
          <p:nvPr/>
        </p:nvSpPr>
        <p:spPr>
          <a:xfrm>
            <a:off x="457200" y="2790079"/>
            <a:ext cx="1684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 Purpose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Durable BP Cuff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40845-C777-4529-B9D9-8277C91FD421}"/>
              </a:ext>
            </a:extLst>
          </p:cNvPr>
          <p:cNvSpPr txBox="1"/>
          <p:nvPr/>
        </p:nvSpPr>
        <p:spPr>
          <a:xfrm>
            <a:off x="2667000" y="2790079"/>
            <a:ext cx="1752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One Piece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Durable BP Cuff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2504F6-8731-42F7-B697-1D79E6B6B57E}"/>
              </a:ext>
            </a:extLst>
          </p:cNvPr>
          <p:cNvSpPr txBox="1"/>
          <p:nvPr/>
        </p:nvSpPr>
        <p:spPr>
          <a:xfrm>
            <a:off x="6928478" y="2790079"/>
            <a:ext cx="189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Soft Disposable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Patient Use BP Cuff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F7437-44D6-44E6-BA38-65AF7EE1E183}"/>
              </a:ext>
            </a:extLst>
          </p:cNvPr>
          <p:cNvSpPr txBox="1"/>
          <p:nvPr/>
        </p:nvSpPr>
        <p:spPr>
          <a:xfrm>
            <a:off x="4800601" y="2790079"/>
            <a:ext cx="168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Vinyl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Short-term Use BP Cuff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OEM Blood Pressure 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Our Technology. Your Solution.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0" y="666750"/>
            <a:ext cx="441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CC880-766A-4244-983F-396BE4E89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46" y="992884"/>
            <a:ext cx="4654305" cy="119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7A6BE-3042-49AF-AE97-B8D27B111B3F}"/>
              </a:ext>
            </a:extLst>
          </p:cNvPr>
          <p:cNvSpPr txBox="1"/>
          <p:nvPr/>
        </p:nvSpPr>
        <p:spPr>
          <a:xfrm>
            <a:off x="1828799" y="295275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7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Quality. Accuracy. Legacy.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7B8F2-8EF7-4C6F-92FA-2018371A4C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89A67-5B4D-4A5A-8D70-49D2B4BC6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8878E-A3E3-4B4D-8BC0-CF086BC6D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72FFE4E5-A259-4ACA-BE28-8086FDFD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6629400" cy="857250"/>
          </a:xfrm>
        </p:spPr>
        <p:txBody>
          <a:bodyPr anchor="t">
            <a:noAutofit/>
          </a:bodyPr>
          <a:lstStyle/>
          <a:p>
            <a:r>
              <a:rPr lang="en-US" sz="1600" dirty="0"/>
              <a:t>Answer these questions and you’ll be on your way to a blood pressure monitoring system that’s tailor made to match your specific needs.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5DF92-955B-4AD0-98D6-8E4799A722E3}"/>
              </a:ext>
            </a:extLst>
          </p:cNvPr>
          <p:cNvSpPr txBox="1"/>
          <p:nvPr/>
        </p:nvSpPr>
        <p:spPr>
          <a:xfrm>
            <a:off x="1004995" y="1028188"/>
            <a:ext cx="28579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clinical environment? </a:t>
            </a:r>
            <a:br>
              <a:rPr lang="en-US" sz="14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Monitoring</a:t>
            </a:r>
            <a:b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Transport</a:t>
            </a:r>
            <a:b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Hemodialysis</a:t>
            </a:r>
            <a:b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Kiosk Health Station</a:t>
            </a:r>
            <a:b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Veterinary</a:t>
            </a:r>
            <a:b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480F0-8216-4BB9-B4B4-C19A721C1492}"/>
              </a:ext>
            </a:extLst>
          </p:cNvPr>
          <p:cNvSpPr txBox="1"/>
          <p:nvPr/>
        </p:nvSpPr>
        <p:spPr>
          <a:xfrm>
            <a:off x="1004995" y="2898053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what countries will you sell this device?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690D2-8926-44A4-B3BD-B51E2BC5D68C}"/>
              </a:ext>
            </a:extLst>
          </p:cNvPr>
          <p:cNvSpPr txBox="1"/>
          <p:nvPr/>
        </p:nvSpPr>
        <p:spPr>
          <a:xfrm>
            <a:off x="5516093" y="1321534"/>
            <a:ext cx="2476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features best match your top priorities?</a:t>
            </a:r>
          </a:p>
          <a:p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</a:p>
          <a:p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Efficiency</a:t>
            </a:r>
          </a:p>
          <a:p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Size</a:t>
            </a:r>
          </a:p>
          <a:p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Severity of </a:t>
            </a:r>
            <a:r>
              <a:rPr lang="en-US" sz="1200" b="1" dirty="0" err="1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Environement</a:t>
            </a:r>
            <a:endParaRPr lang="en-US" sz="1200" b="1" dirty="0">
              <a:solidFill>
                <a:srgbClr val="333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Customization</a:t>
            </a:r>
          </a:p>
          <a:p>
            <a:r>
              <a:rPr lang="en-US" sz="1200" b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Priorities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61CEC-A42A-4ACB-BA80-918E7483EB98}"/>
              </a:ext>
            </a:extLst>
          </p:cNvPr>
          <p:cNvSpPr txBox="1"/>
          <p:nvPr/>
        </p:nvSpPr>
        <p:spPr>
          <a:xfrm>
            <a:off x="4897798" y="4160282"/>
            <a:ext cx="3865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your </a:t>
            </a:r>
            <a:r>
              <a:rPr lang="en-US" sz="1400" b="1" i="1" dirty="0" err="1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="1" i="1" dirty="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OEM NIBP Solution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4FC264-DAA5-48DE-B311-758ABA8DF550}"/>
              </a:ext>
            </a:extLst>
          </p:cNvPr>
          <p:cNvGrpSpPr/>
          <p:nvPr/>
        </p:nvGrpSpPr>
        <p:grpSpPr>
          <a:xfrm>
            <a:off x="579202" y="1028188"/>
            <a:ext cx="369332" cy="369332"/>
            <a:chOff x="3549134" y="1548884"/>
            <a:chExt cx="369332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C9F983-D5BA-4F15-B362-0281469989C5}"/>
                </a:ext>
              </a:extLst>
            </p:cNvPr>
            <p:cNvSpPr/>
            <p:nvPr/>
          </p:nvSpPr>
          <p:spPr>
            <a:xfrm>
              <a:off x="3549134" y="1548884"/>
              <a:ext cx="369332" cy="369332"/>
            </a:xfrm>
            <a:prstGeom prst="ellipse">
              <a:avLst/>
            </a:prstGeom>
            <a:solidFill>
              <a:srgbClr val="84B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D7D2F1-4355-4A10-B570-A69AC0764FE1}"/>
                </a:ext>
              </a:extLst>
            </p:cNvPr>
            <p:cNvSpPr txBox="1"/>
            <p:nvPr/>
          </p:nvSpPr>
          <p:spPr>
            <a:xfrm>
              <a:off x="3619500" y="1548884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DAD970-B811-4F0F-9B95-1B3A5AEA528E}"/>
              </a:ext>
            </a:extLst>
          </p:cNvPr>
          <p:cNvGrpSpPr/>
          <p:nvPr/>
        </p:nvGrpSpPr>
        <p:grpSpPr>
          <a:xfrm>
            <a:off x="579202" y="2867275"/>
            <a:ext cx="369332" cy="369332"/>
            <a:chOff x="3549134" y="1548884"/>
            <a:chExt cx="369332" cy="36933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EDC981-FB35-4926-86E7-FDAF76450E1F}"/>
                </a:ext>
              </a:extLst>
            </p:cNvPr>
            <p:cNvSpPr/>
            <p:nvPr/>
          </p:nvSpPr>
          <p:spPr>
            <a:xfrm>
              <a:off x="3549134" y="1548884"/>
              <a:ext cx="369332" cy="369332"/>
            </a:xfrm>
            <a:prstGeom prst="ellipse">
              <a:avLst/>
            </a:prstGeom>
            <a:solidFill>
              <a:srgbClr val="84B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7B24F8-61B5-4369-A9B0-1CA6EA7BCA10}"/>
                </a:ext>
              </a:extLst>
            </p:cNvPr>
            <p:cNvSpPr txBox="1"/>
            <p:nvPr/>
          </p:nvSpPr>
          <p:spPr>
            <a:xfrm>
              <a:off x="3619500" y="1548884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AF437A-C33D-4C05-98BB-3B057BD40B7E}"/>
              </a:ext>
            </a:extLst>
          </p:cNvPr>
          <p:cNvGrpSpPr/>
          <p:nvPr/>
        </p:nvGrpSpPr>
        <p:grpSpPr>
          <a:xfrm>
            <a:off x="5086895" y="1306495"/>
            <a:ext cx="369332" cy="369332"/>
            <a:chOff x="3549134" y="1548884"/>
            <a:chExt cx="369332" cy="3693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53643F-D58B-47CA-9C06-B9DA97BD3D02}"/>
                </a:ext>
              </a:extLst>
            </p:cNvPr>
            <p:cNvSpPr/>
            <p:nvPr/>
          </p:nvSpPr>
          <p:spPr>
            <a:xfrm>
              <a:off x="3549134" y="1548884"/>
              <a:ext cx="369332" cy="369332"/>
            </a:xfrm>
            <a:prstGeom prst="ellipse">
              <a:avLst/>
            </a:prstGeom>
            <a:solidFill>
              <a:srgbClr val="84B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024375-2FAC-4217-8250-F7E42A771E43}"/>
                </a:ext>
              </a:extLst>
            </p:cNvPr>
            <p:cNvSpPr txBox="1"/>
            <p:nvPr/>
          </p:nvSpPr>
          <p:spPr>
            <a:xfrm>
              <a:off x="3619500" y="1548884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6D18D6-F4DF-4306-ABBF-AE8CE906498F}"/>
              </a:ext>
            </a:extLst>
          </p:cNvPr>
          <p:cNvGrpSpPr/>
          <p:nvPr/>
        </p:nvGrpSpPr>
        <p:grpSpPr>
          <a:xfrm>
            <a:off x="4905819" y="3790950"/>
            <a:ext cx="369332" cy="369332"/>
            <a:chOff x="3549134" y="1548884"/>
            <a:chExt cx="369332" cy="36933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8EEED3-7A86-4F90-AB69-7E7F00B0C284}"/>
                </a:ext>
              </a:extLst>
            </p:cNvPr>
            <p:cNvSpPr/>
            <p:nvPr/>
          </p:nvSpPr>
          <p:spPr>
            <a:xfrm>
              <a:off x="3549134" y="1548884"/>
              <a:ext cx="369332" cy="369332"/>
            </a:xfrm>
            <a:prstGeom prst="ellipse">
              <a:avLst/>
            </a:prstGeom>
            <a:solidFill>
              <a:srgbClr val="84B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F2F7A5-429D-471A-AB3D-0C34CD879D66}"/>
                </a:ext>
              </a:extLst>
            </p:cNvPr>
            <p:cNvSpPr txBox="1"/>
            <p:nvPr/>
          </p:nvSpPr>
          <p:spPr>
            <a:xfrm>
              <a:off x="3619500" y="1548884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FC35761-0851-4FAA-A745-60BE18483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05830"/>
            <a:ext cx="2741649" cy="139254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C65E647-73FB-4FB9-827E-0DAD2335E78D}"/>
              </a:ext>
            </a:extLst>
          </p:cNvPr>
          <p:cNvGrpSpPr/>
          <p:nvPr/>
        </p:nvGrpSpPr>
        <p:grpSpPr>
          <a:xfrm>
            <a:off x="763868" y="2266950"/>
            <a:ext cx="260729" cy="457200"/>
            <a:chOff x="763868" y="2419350"/>
            <a:chExt cx="260729" cy="3810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2962428-CDCE-44EB-B9CE-5D7DD944D7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868" y="2419350"/>
              <a:ext cx="260729" cy="0"/>
            </a:xfrm>
            <a:prstGeom prst="line">
              <a:avLst/>
            </a:prstGeom>
            <a:ln w="28575">
              <a:solidFill>
                <a:srgbClr val="84BD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5FC2A73-B0C4-4AF8-AFFE-84C20DC9447C}"/>
                </a:ext>
              </a:extLst>
            </p:cNvPr>
            <p:cNvCxnSpPr/>
            <p:nvPr/>
          </p:nvCxnSpPr>
          <p:spPr>
            <a:xfrm>
              <a:off x="763868" y="2419350"/>
              <a:ext cx="0" cy="381000"/>
            </a:xfrm>
            <a:prstGeom prst="straightConnector1">
              <a:avLst/>
            </a:prstGeom>
            <a:ln w="28575">
              <a:solidFill>
                <a:srgbClr val="84BD0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2F188F-69D8-4A2B-843F-35EA2F18F806}"/>
              </a:ext>
            </a:extLst>
          </p:cNvPr>
          <p:cNvGrpSpPr/>
          <p:nvPr/>
        </p:nvGrpSpPr>
        <p:grpSpPr>
          <a:xfrm>
            <a:off x="5086895" y="2779407"/>
            <a:ext cx="445396" cy="859143"/>
            <a:chOff x="5086895" y="2779407"/>
            <a:chExt cx="445396" cy="859143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670B46-BBE1-45AD-9766-ED7B9FBA9E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6895" y="3638550"/>
              <a:ext cx="445396" cy="0"/>
            </a:xfrm>
            <a:prstGeom prst="line">
              <a:avLst/>
            </a:prstGeom>
            <a:ln w="28575">
              <a:solidFill>
                <a:srgbClr val="84BD0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6CE08C4-2E54-426A-B2D7-1D96402DF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0535" y="2779407"/>
              <a:ext cx="11756" cy="859143"/>
            </a:xfrm>
            <a:prstGeom prst="straightConnector1">
              <a:avLst/>
            </a:prstGeom>
            <a:ln w="28575">
              <a:solidFill>
                <a:srgbClr val="84BD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10EC115-A68F-4937-9C0B-60F516F9519D}"/>
              </a:ext>
            </a:extLst>
          </p:cNvPr>
          <p:cNvGrpSpPr/>
          <p:nvPr/>
        </p:nvGrpSpPr>
        <p:grpSpPr>
          <a:xfrm>
            <a:off x="3658747" y="1500728"/>
            <a:ext cx="1317438" cy="2413474"/>
            <a:chOff x="3658747" y="1500728"/>
            <a:chExt cx="1317438" cy="241347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AC7E509-B556-4981-9CEC-4222BCDCBA8F}"/>
                </a:ext>
              </a:extLst>
            </p:cNvPr>
            <p:cNvGrpSpPr/>
            <p:nvPr/>
          </p:nvGrpSpPr>
          <p:grpSpPr>
            <a:xfrm>
              <a:off x="3658747" y="1534098"/>
              <a:ext cx="907909" cy="2380104"/>
              <a:chOff x="5086895" y="2779407"/>
              <a:chExt cx="445396" cy="859143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5460E91-3824-4ED9-901E-80F7EB7D0F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86895" y="3638550"/>
                <a:ext cx="445396" cy="0"/>
              </a:xfrm>
              <a:prstGeom prst="line">
                <a:avLst/>
              </a:prstGeom>
              <a:ln w="28575">
                <a:solidFill>
                  <a:srgbClr val="84BD0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839B6962-154C-4EC5-904B-BAEDA17755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0535" y="2779407"/>
                <a:ext cx="11756" cy="859143"/>
              </a:xfrm>
              <a:prstGeom prst="straightConnector1">
                <a:avLst/>
              </a:prstGeom>
              <a:ln w="28575">
                <a:solidFill>
                  <a:srgbClr val="84BD0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A9A6718-6A35-4638-9CA8-AC807C3B1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2693" y="1500728"/>
              <a:ext cx="433492" cy="0"/>
            </a:xfrm>
            <a:prstGeom prst="line">
              <a:avLst/>
            </a:prstGeom>
            <a:ln w="28575">
              <a:solidFill>
                <a:srgbClr val="84BD00"/>
              </a:solidFill>
              <a:prstDash val="sysDot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922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7B8F2-8EF7-4C6F-92FA-2018371A4C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89A67-5B4D-4A5A-8D70-49D2B4BC6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8878E-A3E3-4B4D-8BC0-CF086BC6D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18896-6B5F-4714-A2EA-D608A111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Typical Clinical Situations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875E6B-D0CE-4972-8421-38F08ED70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04336"/>
              </p:ext>
            </p:extLst>
          </p:nvPr>
        </p:nvGraphicFramePr>
        <p:xfrm>
          <a:off x="457200" y="1657350"/>
          <a:ext cx="8229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341709828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6710836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571805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9766569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677868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Clinical</a:t>
                      </a:r>
                    </a:p>
                    <a:p>
                      <a:r>
                        <a:rPr lang="en-US" sz="1200" b="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 SMT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EMS</a:t>
                      </a:r>
                    </a:p>
                    <a:p>
                      <a:r>
                        <a:rPr lang="en-US" sz="1200" b="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 </a:t>
                      </a:r>
                      <a:r>
                        <a:rPr lang="en-US" sz="1200" b="0" dirty="0">
                          <a:solidFill>
                            <a:srgbClr val="84BD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TMT &amp; RMT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Hemodialysis</a:t>
                      </a:r>
                    </a:p>
                    <a:p>
                      <a:r>
                        <a:rPr lang="en-US" sz="1200" b="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 HDM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Veterinary</a:t>
                      </a:r>
                    </a:p>
                    <a:p>
                      <a:r>
                        <a:rPr lang="en-US" sz="1200" b="0" i="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 VET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Kiosk</a:t>
                      </a:r>
                    </a:p>
                    <a:p>
                      <a:r>
                        <a:rPr lang="en-US" sz="1200" b="0" dirty="0">
                          <a:solidFill>
                            <a:srgbClr val="84B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 KSK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54530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55455271-7EB4-4B6D-B715-B0BE1AFD0672}"/>
              </a:ext>
            </a:extLst>
          </p:cNvPr>
          <p:cNvGrpSpPr/>
          <p:nvPr/>
        </p:nvGrpSpPr>
        <p:grpSpPr>
          <a:xfrm>
            <a:off x="561474" y="2284286"/>
            <a:ext cx="7972926" cy="914400"/>
            <a:chOff x="561474" y="2131955"/>
            <a:chExt cx="7972926" cy="914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9CE2E6-FF9A-4550-8A95-313DD9D4B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3" t="17220" r="38889" b="32460"/>
            <a:stretch/>
          </p:blipFill>
          <p:spPr>
            <a:xfrm>
              <a:off x="561474" y="2150970"/>
              <a:ext cx="1371600" cy="8953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9992B8-64E3-4907-9C9C-A1D94AD84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806" y="2131955"/>
              <a:ext cx="137160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370078-C62A-4578-ACBE-4B7883688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137" y="2135130"/>
              <a:ext cx="1371600" cy="9112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F7CF7E-23A5-4277-9EB6-3D36C12ED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69" y="2131955"/>
              <a:ext cx="1371600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D36690-8B11-42D9-8D66-0AB757D99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6"/>
            <a:stretch/>
          </p:blipFill>
          <p:spPr>
            <a:xfrm>
              <a:off x="7162800" y="2141552"/>
              <a:ext cx="1371600" cy="904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033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7B8F2-8EF7-4C6F-92FA-2018371A4C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89A67-5B4D-4A5A-8D70-49D2B4BC6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8878E-A3E3-4B4D-8BC0-CF086BC6D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C39D4-F118-4FF2-A82F-7667D52D7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190"/>
            <a:ext cx="9144000" cy="31089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6F527E-8895-4887-873B-02E9E042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SunTech</a:t>
            </a:r>
            <a:r>
              <a:rPr lang="en-US" dirty="0"/>
              <a:t> Advantage</a:t>
            </a:r>
          </a:p>
        </p:txBody>
      </p:sp>
    </p:spTree>
    <p:extLst>
      <p:ext uri="{BB962C8B-B14F-4D97-AF65-F5344CB8AC3E}">
        <p14:creationId xmlns:p14="http://schemas.microsoft.com/office/powerpoint/2010/main" val="1882872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Cardiac Stress Test Blood Pressure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Don’t Miss a Beat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1621C4-D117-4C78-A379-1E891A8EA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r="6250" b="23316"/>
          <a:stretch/>
        </p:blipFill>
        <p:spPr>
          <a:xfrm>
            <a:off x="4648200" y="2800350"/>
            <a:ext cx="4082143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Stress Test Blood Pressure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ED314-CE89-44C3-9399-7B56A585E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50"/>
            <a:ext cx="3429000" cy="2970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1" y="1123950"/>
            <a:ext cx="4648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Tango M2: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Automated, Hands-free Blood Pressure Measurement</a:t>
            </a:r>
          </a:p>
          <a:p>
            <a:pPr>
              <a:spcBef>
                <a:spcPts val="1200"/>
              </a:spcBef>
              <a:buClr>
                <a:srgbClr val="0070C0"/>
              </a:buClr>
              <a:buSzPct val="125000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Orbit-K cuff: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Patented design maintains proper placement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Clr>
                <a:srgbClr val="0070C0"/>
              </a:buClr>
              <a:buSzPct val="125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Proprietary DKA technology acquires accurate BP in high noise and motion environments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95350"/>
            <a:ext cx="7772400" cy="1066800"/>
          </a:xfrm>
        </p:spPr>
        <p:txBody>
          <a:bodyPr>
            <a:normAutofit/>
          </a:bodyPr>
          <a:lstStyle/>
          <a:p>
            <a:r>
              <a:rPr lang="en-US" dirty="0"/>
              <a:t>Veterinary Blood Pressure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190750"/>
            <a:ext cx="6400800" cy="2209799"/>
          </a:xfrm>
        </p:spPr>
        <p:txBody>
          <a:bodyPr/>
          <a:lstStyle/>
          <a:p>
            <a:r>
              <a:rPr lang="en-US" dirty="0"/>
              <a:t>Better BP for Pets and Vets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E0E5-BB64-417E-9852-F1F796E0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SunTech</a:t>
            </a:r>
            <a:r>
              <a:rPr lang="en-US" dirty="0"/>
              <a:t> Vet BP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A6EB5-2A13-43C3-963A-F2E9405A2D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068B-376A-4CF5-BB63-7FD70AFC2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920DE-4E42-4F4D-B195-941F9838A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5DC98F-1FCE-4AF1-8EB5-133D301A62A1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457200" y="1184744"/>
            <a:ext cx="5029200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342900">
              <a:spcBef>
                <a:spcPts val="0"/>
              </a:spcBef>
              <a:buNone/>
            </a:pPr>
            <a:r>
              <a:rPr lang="en-US" sz="1800" b="1" dirty="0"/>
              <a:t>Accurate</a:t>
            </a:r>
            <a:r>
              <a:rPr lang="en-US" sz="1800" dirty="0"/>
              <a:t>: BP algorithm specifically developed for companion animals by experts at a leading vet school.</a:t>
            </a:r>
          </a:p>
          <a:p>
            <a:pPr marL="0" lvl="1" indent="-342900">
              <a:spcBef>
                <a:spcPts val="0"/>
              </a:spcBef>
              <a:buNone/>
            </a:pPr>
            <a:endParaRPr lang="en-US" sz="800" dirty="0"/>
          </a:p>
          <a:p>
            <a:pPr marL="0">
              <a:spcBef>
                <a:spcPts val="0"/>
              </a:spcBef>
              <a:buNone/>
            </a:pPr>
            <a:r>
              <a:rPr lang="en-US" sz="1800" b="1" dirty="0"/>
              <a:t>Fast</a:t>
            </a:r>
            <a:r>
              <a:rPr lang="en-US" sz="1800" dirty="0"/>
              <a:t>: Measurements take less than 1 minute. Doppler takes 10 minutes.</a:t>
            </a:r>
          </a:p>
          <a:p>
            <a:pPr marL="0">
              <a:spcBef>
                <a:spcPts val="0"/>
              </a:spcBef>
              <a:buNone/>
            </a:pPr>
            <a:endParaRPr lang="en-US" sz="800" dirty="0"/>
          </a:p>
          <a:p>
            <a:pPr marL="0" lvl="1" indent="-342900">
              <a:spcBef>
                <a:spcPts val="0"/>
              </a:spcBef>
              <a:buNone/>
            </a:pPr>
            <a:r>
              <a:rPr lang="en-US" sz="1800" b="1" dirty="0"/>
              <a:t>Quiet</a:t>
            </a:r>
            <a:r>
              <a:rPr lang="en-US" sz="1800" dirty="0"/>
              <a:t>: Device quietly measures BP and alarms can be silenced to avoid frightening the animal.</a:t>
            </a:r>
          </a:p>
          <a:p>
            <a:pPr marL="0" lvl="1" indent="-342900">
              <a:spcBef>
                <a:spcPts val="0"/>
              </a:spcBef>
              <a:buNone/>
            </a:pPr>
            <a:endParaRPr lang="en-US" sz="800" dirty="0"/>
          </a:p>
          <a:p>
            <a:pPr marL="0" lvl="1" indent="-342900">
              <a:spcBef>
                <a:spcPts val="0"/>
              </a:spcBef>
              <a:buNone/>
            </a:pPr>
            <a:r>
              <a:rPr lang="en-US" sz="1800" b="1" dirty="0"/>
              <a:t>Portable</a:t>
            </a:r>
            <a:r>
              <a:rPr lang="en-US" sz="1800" dirty="0"/>
              <a:t>: Small, battery-operated device easily carried to another exam room.</a:t>
            </a:r>
          </a:p>
          <a:p>
            <a:pPr marL="342900" lvl="1" indent="-342900">
              <a:buNone/>
            </a:pPr>
            <a:endParaRPr lang="en-US" sz="1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D3C84B-1095-44B6-BAE8-FDBD79204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r="30807"/>
          <a:stretch/>
        </p:blipFill>
        <p:spPr>
          <a:xfrm>
            <a:off x="5715000" y="895350"/>
            <a:ext cx="3245901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1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E0E5-BB64-417E-9852-F1F796E0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SunTech</a:t>
            </a:r>
            <a:r>
              <a:rPr lang="en-US" dirty="0"/>
              <a:t> Vet BP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A6EB5-2A13-43C3-963A-F2E9405A2D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068B-376A-4CF5-BB63-7FD70AFC2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920DE-4E42-4F4D-B195-941F9838A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5DC98F-1FCE-4AF1-8EB5-133D301A62A1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1359877" y="3316131"/>
            <a:ext cx="2221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342900">
              <a:spcBef>
                <a:spcPts val="0"/>
              </a:spcBef>
              <a:buNone/>
            </a:pPr>
            <a:r>
              <a:rPr lang="en-US" sz="1400" b="1" dirty="0"/>
              <a:t>Vet20</a:t>
            </a:r>
            <a:r>
              <a:rPr lang="en-US" sz="1400" dirty="0"/>
              <a:t>: </a:t>
            </a:r>
            <a:r>
              <a:rPr lang="en-US" sz="1400" dirty="0" err="1"/>
              <a:t>SunTech’s</a:t>
            </a:r>
            <a:r>
              <a:rPr lang="en-US" sz="1400" dirty="0"/>
              <a:t> original veterinary monitor is the simplest way to get a BP on an awake cat or dog.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FF28C-6969-4090-B7E7-A7A0BA97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98" y="870648"/>
            <a:ext cx="4926204" cy="246310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110D3C4-DD5C-4D41-84D6-90790A3518F1}"/>
              </a:ext>
            </a:extLst>
          </p:cNvPr>
          <p:cNvSpPr txBox="1">
            <a:spLocks/>
          </p:cNvSpPr>
          <p:nvPr/>
        </p:nvSpPr>
        <p:spPr>
          <a:xfrm>
            <a:off x="3657600" y="3316131"/>
            <a:ext cx="2221523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342900">
              <a:spcBef>
                <a:spcPts val="0"/>
              </a:spcBef>
              <a:buFont typeface="Arial" pitchFamily="34" charset="0"/>
              <a:buNone/>
            </a:pPr>
            <a:r>
              <a:rPr lang="en-US" sz="1400" b="1" dirty="0"/>
              <a:t>Vet25</a:t>
            </a:r>
            <a:r>
              <a:rPr lang="en-US" sz="1400" dirty="0"/>
              <a:t>: Designed to be flexible – for measuring BP in the exam room or operating room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C5F6F0D-C6C4-414C-B268-C4430D14EBA6}"/>
              </a:ext>
            </a:extLst>
          </p:cNvPr>
          <p:cNvSpPr txBox="1">
            <a:spLocks/>
          </p:cNvSpPr>
          <p:nvPr/>
        </p:nvSpPr>
        <p:spPr>
          <a:xfrm>
            <a:off x="5807528" y="3316131"/>
            <a:ext cx="2879272" cy="116955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342900">
              <a:spcBef>
                <a:spcPts val="0"/>
              </a:spcBef>
              <a:buFont typeface="Arial" pitchFamily="34" charset="0"/>
              <a:buNone/>
            </a:pPr>
            <a:r>
              <a:rPr lang="en-US" sz="1400" b="1" dirty="0"/>
              <a:t>Vet30</a:t>
            </a:r>
            <a:r>
              <a:rPr lang="en-US" sz="1400" dirty="0"/>
              <a:t>: Combines trusted </a:t>
            </a:r>
            <a:r>
              <a:rPr lang="en-US" sz="1400" dirty="0" err="1"/>
              <a:t>SunTech</a:t>
            </a:r>
            <a:r>
              <a:rPr lang="en-US" sz="1400" dirty="0"/>
              <a:t> BP technology with oxygen saturation and temperature monitoring for animals pre-, post-, or during a procedure.</a:t>
            </a:r>
          </a:p>
        </p:txBody>
      </p:sp>
    </p:spTree>
    <p:extLst>
      <p:ext uri="{BB962C8B-B14F-4D97-AF65-F5344CB8AC3E}">
        <p14:creationId xmlns:p14="http://schemas.microsoft.com/office/powerpoint/2010/main" val="3068857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97B3B28-6ED5-4517-8DD5-01076CFA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12963"/>
          <a:stretch/>
        </p:blipFill>
        <p:spPr>
          <a:xfrm>
            <a:off x="0" y="0"/>
            <a:ext cx="9144000" cy="47097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58F8C5-A4B4-4C83-BDFB-1CC6E24C2D3A}"/>
              </a:ext>
            </a:extLst>
          </p:cNvPr>
          <p:cNvSpPr/>
          <p:nvPr/>
        </p:nvSpPr>
        <p:spPr>
          <a:xfrm>
            <a:off x="0" y="0"/>
            <a:ext cx="6248400" cy="47053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 more about SunTech Medical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971550"/>
            <a:ext cx="8229600" cy="3733800"/>
          </a:xfrm>
        </p:spPr>
        <p:txBody>
          <a:bodyPr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6C0"/>
              </a:buClr>
              <a:buNone/>
              <a:defRPr/>
            </a:pPr>
            <a:r>
              <a:rPr lang="en-US" sz="2000" kern="0" dirty="0"/>
              <a:t>Website:  </a:t>
            </a:r>
            <a:r>
              <a:rPr lang="en-US" sz="2000" kern="0" dirty="0">
                <a:solidFill>
                  <a:srgbClr val="0077C0"/>
                </a:solidFill>
                <a:hlinkClick r:id="rId3"/>
              </a:rPr>
              <a:t>suntechmed.com</a:t>
            </a:r>
            <a:r>
              <a:rPr lang="en-US" sz="2000" kern="0" dirty="0">
                <a:solidFill>
                  <a:srgbClr val="0077C0"/>
                </a:solidFill>
              </a:rPr>
              <a:t> 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Product information &amp; brochures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Demonstration videos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White papers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User manuals</a:t>
            </a:r>
          </a:p>
          <a:p>
            <a:pPr lvl="1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75000"/>
              <a:buNone/>
              <a:defRPr/>
            </a:pPr>
            <a:endParaRPr lang="en-US" kern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6C0"/>
              </a:buClr>
              <a:buNone/>
              <a:defRPr/>
            </a:pPr>
            <a:r>
              <a:rPr lang="en-US" sz="2000" kern="0" dirty="0"/>
              <a:t>Blog @ SunTech:  </a:t>
            </a:r>
            <a:r>
              <a:rPr lang="en-US" sz="2000" kern="0" dirty="0">
                <a:solidFill>
                  <a:srgbClr val="0077C0"/>
                </a:solidFill>
                <a:hlinkClick r:id="rId4"/>
              </a:rPr>
              <a:t>blog.suntechmed.com</a:t>
            </a:r>
            <a:endParaRPr lang="en-US" sz="2000" kern="0" dirty="0">
              <a:solidFill>
                <a:srgbClr val="0077C0"/>
              </a:solidFill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Resource &amp; discussion place for blood pressure measurement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Customer / end-user feedback and comments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Hypertension news of interest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1400" kern="0" dirty="0"/>
              <a:t>Medical device industry trends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97B3B28-6ED5-4517-8DD5-01076CFA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12963"/>
          <a:stretch/>
        </p:blipFill>
        <p:spPr>
          <a:xfrm>
            <a:off x="0" y="0"/>
            <a:ext cx="9144000" cy="47097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58F8C5-A4B4-4C83-BDFB-1CC6E24C2D3A}"/>
              </a:ext>
            </a:extLst>
          </p:cNvPr>
          <p:cNvSpPr/>
          <p:nvPr/>
        </p:nvSpPr>
        <p:spPr>
          <a:xfrm>
            <a:off x="0" y="0"/>
            <a:ext cx="6248400" cy="47053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Connect with </a:t>
            </a:r>
            <a:r>
              <a:rPr lang="en-US" dirty="0" err="1">
                <a:solidFill>
                  <a:schemeClr val="tx1"/>
                </a:solidFill>
              </a:rPr>
              <a:t>SunTech</a:t>
            </a:r>
            <a:r>
              <a:rPr lang="en-US" dirty="0">
                <a:solidFill>
                  <a:schemeClr val="tx1"/>
                </a:solidFill>
              </a:rPr>
              <a:t> Medical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09086" y="1341873"/>
            <a:ext cx="3539113" cy="457200"/>
          </a:xfrm>
        </p:spPr>
        <p:txBody>
          <a:bodyPr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6C0"/>
              </a:buClr>
              <a:buNone/>
              <a:defRPr/>
            </a:pPr>
            <a:r>
              <a:rPr lang="en-US" sz="2000" kern="0" dirty="0" err="1"/>
              <a:t>SunTech</a:t>
            </a:r>
            <a:r>
              <a:rPr lang="en-US" sz="2000" kern="0" dirty="0"/>
              <a:t> Medical</a:t>
            </a:r>
            <a:endParaRPr lang="en-US" sz="1400" kern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411EE-A993-4497-A1A1-65E00CDAE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31232"/>
            <a:ext cx="457200" cy="457200"/>
          </a:xfrm>
          <a:prstGeom prst="rect">
            <a:avLst/>
          </a:prstGeom>
        </p:spPr>
      </p:pic>
      <p:pic>
        <p:nvPicPr>
          <p:cNvPr id="1026" name="Picture 2" descr="https://cdn1.iconfinder.com/data/icons/logotypes/32/square-linkedin-512.png">
            <a:extLst>
              <a:ext uri="{FF2B5EF4-FFF2-40B4-BE49-F238E27FC236}">
                <a16:creationId xmlns:a16="http://schemas.microsoft.com/office/drawing/2014/main" id="{4CE5DBA0-580F-4353-9ED9-5E08E38B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1873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4EE636-8ABE-400E-BD0A-A1359F0CA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7" y="2720591"/>
            <a:ext cx="457200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B95719-6672-40AF-A091-218BF6F3A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7" y="3409950"/>
            <a:ext cx="457200" cy="4572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0AB1DE-94E7-4F0D-8DF2-0CBA6B2EC1B1}"/>
              </a:ext>
            </a:extLst>
          </p:cNvPr>
          <p:cNvSpPr txBox="1">
            <a:spLocks/>
          </p:cNvSpPr>
          <p:nvPr/>
        </p:nvSpPr>
        <p:spPr>
          <a:xfrm>
            <a:off x="1081454" y="2031232"/>
            <a:ext cx="353911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6C0"/>
              </a:buClr>
              <a:buFont typeface="Arial" pitchFamily="34" charset="0"/>
              <a:buNone/>
              <a:defRPr/>
            </a:pPr>
            <a:r>
              <a:rPr lang="en-US" sz="2000" kern="0" dirty="0"/>
              <a:t>@</a:t>
            </a:r>
            <a:r>
              <a:rPr lang="en-US" sz="2000" kern="0" dirty="0" err="1"/>
              <a:t>SunTechMed</a:t>
            </a:r>
            <a:endParaRPr lang="en-US" sz="1400" kern="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DC69C99-AE96-4D38-9E8F-2F6F26AAAE77}"/>
              </a:ext>
            </a:extLst>
          </p:cNvPr>
          <p:cNvSpPr txBox="1">
            <a:spLocks/>
          </p:cNvSpPr>
          <p:nvPr/>
        </p:nvSpPr>
        <p:spPr>
          <a:xfrm>
            <a:off x="1040005" y="2720591"/>
            <a:ext cx="353911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6C0"/>
              </a:buClr>
              <a:buFont typeface="Arial" pitchFamily="34" charset="0"/>
              <a:buNone/>
              <a:defRPr/>
            </a:pPr>
            <a:r>
              <a:rPr lang="en-US" sz="2000" kern="0" dirty="0"/>
              <a:t>@</a:t>
            </a:r>
            <a:r>
              <a:rPr lang="en-US" sz="2000" kern="0" dirty="0" err="1"/>
              <a:t>SunTechVetBP</a:t>
            </a:r>
            <a:endParaRPr lang="en-US" sz="1400" kern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2E26A8B-013D-419A-9FCD-15C40E4D3E4C}"/>
              </a:ext>
            </a:extLst>
          </p:cNvPr>
          <p:cNvSpPr txBox="1">
            <a:spLocks/>
          </p:cNvSpPr>
          <p:nvPr/>
        </p:nvSpPr>
        <p:spPr>
          <a:xfrm>
            <a:off x="1054239" y="3409101"/>
            <a:ext cx="353911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6C0"/>
              </a:buClr>
              <a:buFont typeface="Arial" pitchFamily="34" charset="0"/>
              <a:buNone/>
              <a:defRPr/>
            </a:pPr>
            <a:r>
              <a:rPr lang="en-US" sz="2000" kern="0" dirty="0" err="1"/>
              <a:t>SunTech</a:t>
            </a:r>
            <a:r>
              <a:rPr lang="en-US" sz="2000" kern="0" dirty="0"/>
              <a:t> Vet BP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02717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FBDCF8-3A8F-4507-8CC7-AC693F8CB685}"/>
              </a:ext>
            </a:extLst>
          </p:cNvPr>
          <p:cNvSpPr/>
          <p:nvPr/>
        </p:nvSpPr>
        <p:spPr>
          <a:xfrm>
            <a:off x="0" y="0"/>
            <a:ext cx="9144000" cy="470535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A0F4AD-3695-41A6-9D57-510A435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8" y="243685"/>
            <a:ext cx="8906054" cy="4523578"/>
          </a:xfrm>
          <a:prstGeom prst="rect">
            <a:avLst/>
          </a:prstGeom>
        </p:spPr>
      </p:pic>
      <p:sp>
        <p:nvSpPr>
          <p:cNvPr id="56" name="Line 6"/>
          <p:cNvSpPr>
            <a:spLocks noChangeShapeType="1"/>
          </p:cNvSpPr>
          <p:nvPr/>
        </p:nvSpPr>
        <p:spPr bwMode="auto">
          <a:xfrm flipH="1" flipV="1">
            <a:off x="1142443" y="590023"/>
            <a:ext cx="1600317" cy="1523763"/>
          </a:xfrm>
          <a:prstGeom prst="line">
            <a:avLst/>
          </a:prstGeom>
          <a:noFill/>
          <a:ln w="28575">
            <a:solidFill>
              <a:srgbClr val="333F4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229278" y="209082"/>
            <a:ext cx="2285647" cy="40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Headquarters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 Triangle Park, NC USA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2590800" y="1962150"/>
            <a:ext cx="196850" cy="196850"/>
          </a:xfrm>
          <a:prstGeom prst="ellipse">
            <a:avLst/>
          </a:prstGeom>
          <a:solidFill>
            <a:srgbClr val="C8102E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4267258" y="210196"/>
            <a:ext cx="236219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EMEA Sales &amp; Service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Oxfordshire, UK</a:t>
            </a:r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 flipV="1">
            <a:off x="4508942" y="514583"/>
            <a:ext cx="215810" cy="1142766"/>
          </a:xfrm>
          <a:prstGeom prst="line">
            <a:avLst/>
          </a:prstGeom>
          <a:noFill/>
          <a:ln w="28575">
            <a:solidFill>
              <a:srgbClr val="333F4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Oval 17"/>
          <p:cNvSpPr>
            <a:spLocks noChangeArrowheads="1"/>
          </p:cNvSpPr>
          <p:nvPr/>
        </p:nvSpPr>
        <p:spPr bwMode="auto">
          <a:xfrm>
            <a:off x="7111532" y="2143477"/>
            <a:ext cx="196850" cy="196850"/>
          </a:xfrm>
          <a:prstGeom prst="ellipse">
            <a:avLst/>
          </a:prstGeom>
          <a:solidFill>
            <a:srgbClr val="C8102E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6629813" y="285281"/>
            <a:ext cx="2590037" cy="40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Manufacturing, China Sales &amp; Service 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Shenzhen, PRC</a:t>
            </a:r>
          </a:p>
        </p:txBody>
      </p:sp>
      <p:sp>
        <p:nvSpPr>
          <p:cNvPr id="69" name="Line 19"/>
          <p:cNvSpPr>
            <a:spLocks noChangeShapeType="1"/>
          </p:cNvSpPr>
          <p:nvPr/>
        </p:nvSpPr>
        <p:spPr bwMode="auto">
          <a:xfrm flipH="1">
            <a:off x="7209957" y="590550"/>
            <a:ext cx="282516" cy="1560218"/>
          </a:xfrm>
          <a:prstGeom prst="line">
            <a:avLst/>
          </a:prstGeom>
          <a:noFill/>
          <a:ln w="28575">
            <a:solidFill>
              <a:srgbClr val="333F4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Oval 21"/>
          <p:cNvSpPr>
            <a:spLocks noChangeArrowheads="1"/>
          </p:cNvSpPr>
          <p:nvPr/>
        </p:nvSpPr>
        <p:spPr bwMode="auto">
          <a:xfrm>
            <a:off x="7199019" y="2287116"/>
            <a:ext cx="196850" cy="196850"/>
          </a:xfrm>
          <a:prstGeom prst="ellipse">
            <a:avLst/>
          </a:prstGeom>
          <a:solidFill>
            <a:srgbClr val="C8102E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22"/>
          <p:cNvSpPr txBox="1">
            <a:spLocks noChangeArrowheads="1"/>
          </p:cNvSpPr>
          <p:nvPr/>
        </p:nvSpPr>
        <p:spPr bwMode="auto">
          <a:xfrm>
            <a:off x="8001000" y="2326074"/>
            <a:ext cx="877711" cy="5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Asia Sales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Hong Kong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1200" b="1" dirty="0">
              <a:ea typeface="ＭＳ Ｐゴシック" pitchFamily="34" charset="-128"/>
            </a:endParaRPr>
          </a:p>
        </p:txBody>
      </p:sp>
      <p:sp>
        <p:nvSpPr>
          <p:cNvPr id="73" name="Line 28"/>
          <p:cNvSpPr>
            <a:spLocks noChangeShapeType="1"/>
          </p:cNvSpPr>
          <p:nvPr/>
        </p:nvSpPr>
        <p:spPr bwMode="auto">
          <a:xfrm>
            <a:off x="7388578" y="2389186"/>
            <a:ext cx="612422" cy="0"/>
          </a:xfrm>
          <a:prstGeom prst="line">
            <a:avLst/>
          </a:prstGeom>
          <a:noFill/>
          <a:ln w="28575">
            <a:solidFill>
              <a:srgbClr val="333F4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52400" y="3486150"/>
            <a:ext cx="25908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180 employees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R&amp;D, Sales, Marketing, Finance in US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Dual production in USA and China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Service in US, UK, China, Japan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D0A7C-EB69-4229-8DB6-233614B15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8" y="2812167"/>
            <a:ext cx="2026611" cy="521583"/>
          </a:xfrm>
          <a:prstGeom prst="rect">
            <a:avLst/>
          </a:prstGeom>
        </p:spPr>
      </p:pic>
      <p:sp>
        <p:nvSpPr>
          <p:cNvPr id="59" name="Oval 9"/>
          <p:cNvSpPr>
            <a:spLocks noChangeArrowheads="1"/>
          </p:cNvSpPr>
          <p:nvPr/>
        </p:nvSpPr>
        <p:spPr bwMode="auto">
          <a:xfrm>
            <a:off x="4414895" y="1538933"/>
            <a:ext cx="196850" cy="196850"/>
          </a:xfrm>
          <a:prstGeom prst="ellipse">
            <a:avLst/>
          </a:prstGeom>
          <a:solidFill>
            <a:srgbClr val="C8102E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7351"/>
            <a:ext cx="7772400" cy="10668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8D5C8AC-580E-4522-AB37-B80BF79C7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 b="5091"/>
          <a:stretch/>
        </p:blipFill>
        <p:spPr>
          <a:xfrm>
            <a:off x="0" y="-14101"/>
            <a:ext cx="9144000" cy="4714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Passion for measuring BP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01955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Performing in Extremes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B4FB7A-1D33-445B-9C14-CD40AED57B70}"/>
              </a:ext>
            </a:extLst>
          </p:cNvPr>
          <p:cNvSpPr/>
          <p:nvPr/>
        </p:nvSpPr>
        <p:spPr>
          <a:xfrm>
            <a:off x="5486400" y="-14100"/>
            <a:ext cx="3048000" cy="47146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486400" y="1809749"/>
            <a:ext cx="3048000" cy="2890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Taking BP for over </a:t>
            </a:r>
            <a:r>
              <a:rPr lang="en-US" sz="1400" b="1" dirty="0">
                <a:solidFill>
                  <a:srgbClr val="0077C0"/>
                </a:solidFill>
              </a:rPr>
              <a:t>30 years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Performance in difficult environments &amp; patient populations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The </a:t>
            </a:r>
            <a:r>
              <a:rPr lang="en-US" sz="1400" i="1" dirty="0" err="1"/>
              <a:t>Cauldwell</a:t>
            </a:r>
            <a:r>
              <a:rPr lang="en-US" sz="1400" i="1" dirty="0"/>
              <a:t> Xtreme Everest Expedition </a:t>
            </a:r>
            <a:r>
              <a:rPr lang="en-US" sz="1400" dirty="0"/>
              <a:t>utilized </a:t>
            </a:r>
            <a:r>
              <a:rPr lang="en-US" sz="1400" dirty="0" err="1"/>
              <a:t>SunTech</a:t>
            </a:r>
            <a:r>
              <a:rPr lang="en-US" sz="1400" dirty="0"/>
              <a:t> Medical non-invasive blood pressure systems in temperatures as low as -25⁰ Celsius at altitudes over 6400 meters.</a:t>
            </a:r>
          </a:p>
          <a:p>
            <a:pPr marL="0" indent="0">
              <a:buNone/>
            </a:pPr>
            <a:endParaRPr lang="en-US" sz="160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5FE9C-F696-4B8E-BD8E-FF7DE9C1E87E}"/>
              </a:ext>
            </a:extLst>
          </p:cNvPr>
          <p:cNvGrpSpPr/>
          <p:nvPr/>
        </p:nvGrpSpPr>
        <p:grpSpPr>
          <a:xfrm>
            <a:off x="0" y="0"/>
            <a:ext cx="9143999" cy="4705350"/>
            <a:chOff x="0" y="0"/>
            <a:chExt cx="9143999" cy="47053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B91C2E0-42DC-4101-9568-1D30124AC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974" y="0"/>
              <a:ext cx="7058025" cy="47053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F8B06D-D6EB-4094-B226-A91A05A6A8F1}"/>
                </a:ext>
              </a:extLst>
            </p:cNvPr>
            <p:cNvSpPr/>
            <p:nvPr/>
          </p:nvSpPr>
          <p:spPr>
            <a:xfrm>
              <a:off x="0" y="0"/>
              <a:ext cx="2209800" cy="4705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14EF7-3180-49AF-89F7-A4808665DF12}"/>
                </a:ext>
              </a:extLst>
            </p:cNvPr>
            <p:cNvSpPr/>
            <p:nvPr/>
          </p:nvSpPr>
          <p:spPr>
            <a:xfrm>
              <a:off x="2057400" y="0"/>
              <a:ext cx="2209800" cy="470535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95D9870-260D-4E0D-9193-8790A116A9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495550"/>
            <a:ext cx="3457267" cy="1168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68 Missions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5,436 Orbits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225,855,334 KM Traveled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113,500 Hours and counting…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660883-FE39-46A7-9CC1-7F00318D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SunTech</a:t>
            </a:r>
            <a:r>
              <a:rPr lang="en-US" dirty="0">
                <a:solidFill>
                  <a:schemeClr val="bg1"/>
                </a:solidFill>
              </a:rPr>
              <a:t> in Space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AFE65-9994-450C-B453-E3A30D14E9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D3981-50ED-4BDD-B4DB-D93A91F67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40BBA-397F-4BCE-A4F6-2829AC40F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9F8019-CC7D-4E90-9FDC-CAE337ED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8231"/>
            <a:ext cx="8229600" cy="857250"/>
          </a:xfrm>
        </p:spPr>
        <p:txBody>
          <a:bodyPr/>
          <a:lstStyle/>
          <a:p>
            <a:r>
              <a:rPr lang="en-US" dirty="0"/>
              <a:t>Company Timeline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E55671D-C790-4425-9ABC-71E6C7C50EAD}"/>
              </a:ext>
            </a:extLst>
          </p:cNvPr>
          <p:cNvSpPr/>
          <p:nvPr/>
        </p:nvSpPr>
        <p:spPr>
          <a:xfrm rot="20883188">
            <a:off x="-788339" y="1667586"/>
            <a:ext cx="9889593" cy="1447800"/>
          </a:xfrm>
          <a:prstGeom prst="rightArrow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B4082-268B-4A5F-BBC1-485AE87C0029}"/>
              </a:ext>
            </a:extLst>
          </p:cNvPr>
          <p:cNvSpPr txBox="1"/>
          <p:nvPr/>
        </p:nvSpPr>
        <p:spPr>
          <a:xfrm>
            <a:off x="180474" y="2986973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3C501-A21A-4F00-A5D4-1D02E869488A}"/>
              </a:ext>
            </a:extLst>
          </p:cNvPr>
          <p:cNvSpPr txBox="1"/>
          <p:nvPr/>
        </p:nvSpPr>
        <p:spPr>
          <a:xfrm>
            <a:off x="856795" y="284532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985FF-D8E7-4995-B46E-D4C201455093}"/>
              </a:ext>
            </a:extLst>
          </p:cNvPr>
          <p:cNvSpPr txBox="1"/>
          <p:nvPr/>
        </p:nvSpPr>
        <p:spPr>
          <a:xfrm>
            <a:off x="1533116" y="2703663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C480A-5EA9-4ED5-AA5A-90E2742B43B7}"/>
              </a:ext>
            </a:extLst>
          </p:cNvPr>
          <p:cNvSpPr txBox="1"/>
          <p:nvPr/>
        </p:nvSpPr>
        <p:spPr>
          <a:xfrm>
            <a:off x="2209437" y="256200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E0256-A215-4397-A316-C365F1AA6CE8}"/>
              </a:ext>
            </a:extLst>
          </p:cNvPr>
          <p:cNvSpPr txBox="1"/>
          <p:nvPr/>
        </p:nvSpPr>
        <p:spPr>
          <a:xfrm>
            <a:off x="2885758" y="2420349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ADCEE4-CBA9-4FAB-AFA5-28F1DD1E104F}"/>
              </a:ext>
            </a:extLst>
          </p:cNvPr>
          <p:cNvSpPr txBox="1"/>
          <p:nvPr/>
        </p:nvSpPr>
        <p:spPr>
          <a:xfrm>
            <a:off x="3562079" y="2278692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CE057-8691-4326-8690-C4B70DD69CC2}"/>
              </a:ext>
            </a:extLst>
          </p:cNvPr>
          <p:cNvSpPr txBox="1"/>
          <p:nvPr/>
        </p:nvSpPr>
        <p:spPr>
          <a:xfrm>
            <a:off x="4238400" y="2137035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6C6F0-9C5B-40B0-8A89-0FB7791824F8}"/>
              </a:ext>
            </a:extLst>
          </p:cNvPr>
          <p:cNvSpPr txBox="1"/>
          <p:nvPr/>
        </p:nvSpPr>
        <p:spPr>
          <a:xfrm>
            <a:off x="4914721" y="1995378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26BC70-2519-4C04-A7C2-E142C38A2EA7}"/>
              </a:ext>
            </a:extLst>
          </p:cNvPr>
          <p:cNvSpPr txBox="1"/>
          <p:nvPr/>
        </p:nvSpPr>
        <p:spPr>
          <a:xfrm>
            <a:off x="5591042" y="1853721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233EB4-FC47-4D52-B14E-7A0B01CA99F9}"/>
              </a:ext>
            </a:extLst>
          </p:cNvPr>
          <p:cNvSpPr txBox="1"/>
          <p:nvPr/>
        </p:nvSpPr>
        <p:spPr>
          <a:xfrm>
            <a:off x="6267363" y="171206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E8D24-904E-49A6-BD42-283AA346818F}"/>
              </a:ext>
            </a:extLst>
          </p:cNvPr>
          <p:cNvSpPr txBox="1"/>
          <p:nvPr/>
        </p:nvSpPr>
        <p:spPr>
          <a:xfrm>
            <a:off x="6943684" y="157040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B9AB9-C011-4D6E-A2A8-CB09A21D5C5A}"/>
              </a:ext>
            </a:extLst>
          </p:cNvPr>
          <p:cNvSpPr txBox="1"/>
          <p:nvPr/>
        </p:nvSpPr>
        <p:spPr>
          <a:xfrm>
            <a:off x="7620000" y="14287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8DA475-C77A-4CF2-ADFF-3162339C8119}"/>
              </a:ext>
            </a:extLst>
          </p:cNvPr>
          <p:cNvCxnSpPr/>
          <p:nvPr/>
        </p:nvCxnSpPr>
        <p:spPr>
          <a:xfrm flipV="1">
            <a:off x="533400" y="2081848"/>
            <a:ext cx="0" cy="794702"/>
          </a:xfrm>
          <a:prstGeom prst="straightConnector1">
            <a:avLst/>
          </a:prstGeom>
          <a:ln w="28575">
            <a:solidFill>
              <a:srgbClr val="0077C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458153E-70B1-40DB-84DF-61316887B77A}"/>
              </a:ext>
            </a:extLst>
          </p:cNvPr>
          <p:cNvSpPr/>
          <p:nvPr/>
        </p:nvSpPr>
        <p:spPr>
          <a:xfrm>
            <a:off x="89688" y="1304072"/>
            <a:ext cx="128191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solidFill>
                  <a:srgbClr val="31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SunTechnologies</a:t>
            </a:r>
            <a:r>
              <a:rPr lang="en-US" sz="1400" baseline="30000" dirty="0">
                <a:solidFill>
                  <a:srgbClr val="31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licenses Ambulatory Blood Pressure technology from UNC Chapel Hill.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0246F3-DC80-48DA-AFFD-5C8C3A59ABD9}"/>
              </a:ext>
            </a:extLst>
          </p:cNvPr>
          <p:cNvSpPr/>
          <p:nvPr/>
        </p:nvSpPr>
        <p:spPr>
          <a:xfrm>
            <a:off x="742674" y="4036200"/>
            <a:ext cx="116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opens office in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Oxfordshire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, UK.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070CB-E5BA-44D2-8869-680E7F072F4B}"/>
              </a:ext>
            </a:extLst>
          </p:cNvPr>
          <p:cNvSpPr/>
          <p:nvPr/>
        </p:nvSpPr>
        <p:spPr>
          <a:xfrm>
            <a:off x="1431760" y="1200150"/>
            <a:ext cx="115904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Space Shuttle Atlantis takes off with the first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product to go into space.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FB8A36-5968-4F8F-8B64-8713E4BC0700}"/>
              </a:ext>
            </a:extLst>
          </p:cNvPr>
          <p:cNvSpPr/>
          <p:nvPr/>
        </p:nvSpPr>
        <p:spPr>
          <a:xfrm>
            <a:off x="2676480" y="1200150"/>
            <a:ext cx="1466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NTG sells off a reorganized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Medical Group (SMG).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08442-E79B-4EFD-B4D9-C00B0E9C27EB}"/>
              </a:ext>
            </a:extLst>
          </p:cNvPr>
          <p:cNvSpPr/>
          <p:nvPr/>
        </p:nvSpPr>
        <p:spPr>
          <a:xfrm>
            <a:off x="4095479" y="742950"/>
            <a:ext cx="1162321" cy="67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awarded U.S. patent 6,988,992 for Orbit ABPM cuff.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D15847-6EB8-414D-8B25-CF60704F9467}"/>
              </a:ext>
            </a:extLst>
          </p:cNvPr>
          <p:cNvSpPr/>
          <p:nvPr/>
        </p:nvSpPr>
        <p:spPr>
          <a:xfrm>
            <a:off x="5362801" y="599103"/>
            <a:ext cx="134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establishes manufacturing plant in Shenzhen, China.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A6475-9E48-4DAB-B96C-03ADC87F9EE5}"/>
              </a:ext>
            </a:extLst>
          </p:cNvPr>
          <p:cNvSpPr/>
          <p:nvPr/>
        </p:nvSpPr>
        <p:spPr>
          <a:xfrm>
            <a:off x="6610079" y="284594"/>
            <a:ext cx="1619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acquires Central Blood Pressure technology from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Centron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Diagnostics.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D1773B-364F-41FC-A877-7D3AF8209037}"/>
              </a:ext>
            </a:extLst>
          </p:cNvPr>
          <p:cNvSpPr/>
          <p:nvPr/>
        </p:nvSpPr>
        <p:spPr>
          <a:xfrm>
            <a:off x="1901348" y="3461684"/>
            <a:ext cx="1451452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Newport Technology Group (NTG) acquires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SunTechnologies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Accutracker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</a:p>
          <a:p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used in orbit on the </a:t>
            </a:r>
          </a:p>
          <a:p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115-day Mir-18 mission.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868BAE-C687-4196-AF16-99A68828E52B}"/>
              </a:ext>
            </a:extLst>
          </p:cNvPr>
          <p:cNvSpPr/>
          <p:nvPr/>
        </p:nvSpPr>
        <p:spPr>
          <a:xfrm>
            <a:off x="3276600" y="3409950"/>
            <a:ext cx="1361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moves to current offices in Morrisville, NC, USA.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5B5EF9-2CE0-428E-A452-F7DA061AB2B3}"/>
              </a:ext>
            </a:extLst>
          </p:cNvPr>
          <p:cNvSpPr/>
          <p:nvPr/>
        </p:nvSpPr>
        <p:spPr>
          <a:xfrm>
            <a:off x="4762965" y="3105150"/>
            <a:ext cx="1249637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SunTech’s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first participation in Expedition Everest research.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29C39B-BB43-4ABB-A91E-757EBDE75576}"/>
              </a:ext>
            </a:extLst>
          </p:cNvPr>
          <p:cNvSpPr/>
          <p:nvPr/>
        </p:nvSpPr>
        <p:spPr>
          <a:xfrm>
            <a:off x="6235285" y="2907147"/>
            <a:ext cx="806105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Medical acquired by </a:t>
            </a:r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Halma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plc.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0633E2-84B2-474E-A152-FF9ED325FE03}"/>
              </a:ext>
            </a:extLst>
          </p:cNvPr>
          <p:cNvSpPr/>
          <p:nvPr/>
        </p:nvSpPr>
        <p:spPr>
          <a:xfrm>
            <a:off x="7261396" y="2569364"/>
            <a:ext cx="1466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SunTech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acquires CAS Medical’s OEM Blood Pressure products.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8C310F-EFD9-4869-95EF-3E946ED6462D}"/>
              </a:ext>
            </a:extLst>
          </p:cNvPr>
          <p:cNvCxnSpPr>
            <a:cxnSpLocks/>
          </p:cNvCxnSpPr>
          <p:nvPr/>
        </p:nvCxnSpPr>
        <p:spPr>
          <a:xfrm flipV="1">
            <a:off x="1219200" y="3281022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C7B4BA5-FC63-478F-8DEF-1135D967720F}"/>
              </a:ext>
            </a:extLst>
          </p:cNvPr>
          <p:cNvCxnSpPr>
            <a:cxnSpLocks/>
          </p:cNvCxnSpPr>
          <p:nvPr/>
        </p:nvCxnSpPr>
        <p:spPr>
          <a:xfrm flipV="1">
            <a:off x="1905000" y="2048687"/>
            <a:ext cx="0" cy="522602"/>
          </a:xfrm>
          <a:prstGeom prst="straightConnector1">
            <a:avLst/>
          </a:prstGeom>
          <a:ln w="28575">
            <a:solidFill>
              <a:srgbClr val="0077C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3F489E-FE28-41AB-8274-6B5F08220C61}"/>
              </a:ext>
            </a:extLst>
          </p:cNvPr>
          <p:cNvCxnSpPr>
            <a:cxnSpLocks/>
          </p:cNvCxnSpPr>
          <p:nvPr/>
        </p:nvCxnSpPr>
        <p:spPr>
          <a:xfrm flipV="1">
            <a:off x="2574758" y="3028950"/>
            <a:ext cx="0" cy="370043"/>
          </a:xfrm>
          <a:prstGeom prst="straightConnector1">
            <a:avLst/>
          </a:prstGeom>
          <a:ln w="28575">
            <a:solidFill>
              <a:srgbClr val="0077C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6CBC6ED-7A1A-475E-B626-69667FE87D0F}"/>
              </a:ext>
            </a:extLst>
          </p:cNvPr>
          <p:cNvCxnSpPr>
            <a:cxnSpLocks/>
          </p:cNvCxnSpPr>
          <p:nvPr/>
        </p:nvCxnSpPr>
        <p:spPr>
          <a:xfrm flipV="1">
            <a:off x="3276600" y="1758021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B40195D-8766-49CD-9011-AF420FC16BD4}"/>
              </a:ext>
            </a:extLst>
          </p:cNvPr>
          <p:cNvCxnSpPr>
            <a:cxnSpLocks/>
          </p:cNvCxnSpPr>
          <p:nvPr/>
        </p:nvCxnSpPr>
        <p:spPr>
          <a:xfrm flipV="1">
            <a:off x="3904979" y="2671422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FD7249F-7C6D-4F31-BEBB-29B2BEE4FE88}"/>
              </a:ext>
            </a:extLst>
          </p:cNvPr>
          <p:cNvCxnSpPr>
            <a:cxnSpLocks/>
          </p:cNvCxnSpPr>
          <p:nvPr/>
        </p:nvCxnSpPr>
        <p:spPr>
          <a:xfrm flipV="1">
            <a:off x="4572000" y="1452222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07BBC27-B717-47E4-81FF-EB8ADF086C16}"/>
              </a:ext>
            </a:extLst>
          </p:cNvPr>
          <p:cNvCxnSpPr>
            <a:cxnSpLocks/>
          </p:cNvCxnSpPr>
          <p:nvPr/>
        </p:nvCxnSpPr>
        <p:spPr>
          <a:xfrm flipV="1">
            <a:off x="5257621" y="2340258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B63CBF-6D8F-4AD1-BD98-2276D82D12BA}"/>
              </a:ext>
            </a:extLst>
          </p:cNvPr>
          <p:cNvCxnSpPr>
            <a:cxnSpLocks/>
          </p:cNvCxnSpPr>
          <p:nvPr/>
        </p:nvCxnSpPr>
        <p:spPr>
          <a:xfrm flipV="1">
            <a:off x="5958005" y="1123950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CCFADB3-9C71-4CAB-AA64-FE301A3443AD}"/>
              </a:ext>
            </a:extLst>
          </p:cNvPr>
          <p:cNvCxnSpPr>
            <a:cxnSpLocks/>
          </p:cNvCxnSpPr>
          <p:nvPr/>
        </p:nvCxnSpPr>
        <p:spPr>
          <a:xfrm flipV="1">
            <a:off x="6594221" y="2116805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E08214-66CF-4024-B409-ECCD7E762121}"/>
              </a:ext>
            </a:extLst>
          </p:cNvPr>
          <p:cNvCxnSpPr>
            <a:cxnSpLocks/>
          </p:cNvCxnSpPr>
          <p:nvPr/>
        </p:nvCxnSpPr>
        <p:spPr>
          <a:xfrm flipV="1">
            <a:off x="7315200" y="831734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6344CC6-06C3-4281-9AC3-B1DF4F16DA68}"/>
              </a:ext>
            </a:extLst>
          </p:cNvPr>
          <p:cNvCxnSpPr>
            <a:cxnSpLocks/>
          </p:cNvCxnSpPr>
          <p:nvPr/>
        </p:nvCxnSpPr>
        <p:spPr>
          <a:xfrm flipV="1">
            <a:off x="7962900" y="1767304"/>
            <a:ext cx="0" cy="662328"/>
          </a:xfrm>
          <a:prstGeom prst="straightConnector1">
            <a:avLst/>
          </a:prstGeom>
          <a:ln w="28575">
            <a:solidFill>
              <a:srgbClr val="0077C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04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AFE65-9994-450C-B453-E3A30D14E9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D3981-50ED-4BDD-B4DB-D93A91F67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40BBA-397F-4BCE-A4F6-2829AC40F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C15D80-BCDD-4428-A316-1C0ED3AEFCE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C8B14E-70C7-4376-8389-9FCA62832594}"/>
              </a:ext>
            </a:extLst>
          </p:cNvPr>
          <p:cNvGrpSpPr/>
          <p:nvPr/>
        </p:nvGrpSpPr>
        <p:grpSpPr>
          <a:xfrm>
            <a:off x="0" y="345478"/>
            <a:ext cx="9144000" cy="4359872"/>
            <a:chOff x="0" y="209550"/>
            <a:chExt cx="9144000" cy="43598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35D287-6044-44A9-90AD-106653A2965E}"/>
                </a:ext>
              </a:extLst>
            </p:cNvPr>
            <p:cNvSpPr/>
            <p:nvPr/>
          </p:nvSpPr>
          <p:spPr>
            <a:xfrm>
              <a:off x="0" y="2215298"/>
              <a:ext cx="9144000" cy="356451"/>
            </a:xfrm>
            <a:prstGeom prst="rect">
              <a:avLst/>
            </a:prstGeom>
            <a:solidFill>
              <a:srgbClr val="005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AC7089-22FD-4EAC-9C2D-18C2A335B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21" b="12486"/>
            <a:stretch/>
          </p:blipFill>
          <p:spPr>
            <a:xfrm>
              <a:off x="609600" y="209550"/>
              <a:ext cx="7772400" cy="435987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813C201-6EA4-478C-A394-27B40A80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22095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Partners_1_7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"/>
            <a:ext cx="7267575" cy="47053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84325" y="708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" y="2095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67000" y="2095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95800" y="2095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62000" y="15049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67000" y="15049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0" y="14287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77000" y="133350"/>
            <a:ext cx="1600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00800" y="14287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743200" y="26479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400800" y="26479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914400" y="35623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400800" y="37147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191000" y="3714750"/>
            <a:ext cx="18288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76550"/>
            <a:ext cx="16478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4648200" y="2724150"/>
            <a:ext cx="17526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867150"/>
            <a:ext cx="1685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755792" y="37147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868599"/>
            <a:ext cx="1524000" cy="49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838200" y="2571750"/>
            <a:ext cx="1600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r>
              <a:rPr lang="en-US"/>
              <a:t>The Difference in Clinical Grade</a:t>
            </a:r>
            <a:endParaRPr lang="en-US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4767263"/>
            <a:ext cx="2895600" cy="274637"/>
          </a:xfrm>
        </p:spPr>
        <p:txBody>
          <a:bodyPr/>
          <a:lstStyle/>
          <a:p>
            <a:r>
              <a:rPr lang="en-US"/>
              <a:t>SunTech Medical</a:t>
            </a:r>
            <a:endParaRPr lang="en-US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fld id="{9DC15D80-BCDD-4428-A316-1C0ED3AEFCE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52400" y="1428750"/>
            <a:ext cx="8778240" cy="1828800"/>
            <a:chOff x="521910" y="1777585"/>
            <a:chExt cx="9688890" cy="2013365"/>
          </a:xfrm>
        </p:grpSpPr>
        <p:grpSp>
          <p:nvGrpSpPr>
            <p:cNvPr id="2" name="Group 29"/>
            <p:cNvGrpSpPr/>
            <p:nvPr/>
          </p:nvGrpSpPr>
          <p:grpSpPr>
            <a:xfrm>
              <a:off x="2148792" y="1777585"/>
              <a:ext cx="1554480" cy="2013365"/>
              <a:chOff x="6964680" y="1777585"/>
              <a:chExt cx="1554480" cy="2013365"/>
            </a:xfrm>
            <a:effectLst/>
          </p:grpSpPr>
          <p:grpSp>
            <p:nvGrpSpPr>
              <p:cNvPr id="3" name="Group 14"/>
              <p:cNvGrpSpPr/>
              <p:nvPr/>
            </p:nvGrpSpPr>
            <p:grpSpPr>
              <a:xfrm>
                <a:off x="6964680" y="1777585"/>
                <a:ext cx="1554480" cy="2013365"/>
                <a:chOff x="6443802" y="507605"/>
                <a:chExt cx="2013365" cy="2013365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6443802" y="507605"/>
                  <a:ext cx="2013365" cy="2013365"/>
                </a:xfrm>
                <a:prstGeom prst="rect">
                  <a:avLst/>
                </a:prstGeom>
                <a:solidFill>
                  <a:srgbClr val="FF6A13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17" name="Rectangle 16"/>
                <p:cNvSpPr/>
                <p:nvPr/>
              </p:nvSpPr>
              <p:spPr>
                <a:xfrm>
                  <a:off x="6443802" y="507605"/>
                  <a:ext cx="2013365" cy="201336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110802" tIns="20320" rIns="110802" bIns="20320" numCol="1" spcCol="1270" anchor="t" anchorCtr="1">
                  <a:noAutofit/>
                </a:bodyPr>
                <a:lstStyle/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kern="12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BP+Vitals</a:t>
                  </a: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General practice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Long term care</a:t>
                  </a:r>
                </a:p>
              </p:txBody>
            </p:sp>
          </p:grpSp>
          <p:pic>
            <p:nvPicPr>
              <p:cNvPr id="5" name="Picture 4" descr="Icons_White_1x1-01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421880" y="1931670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4" name="Group 28"/>
            <p:cNvGrpSpPr/>
            <p:nvPr/>
          </p:nvGrpSpPr>
          <p:grpSpPr>
            <a:xfrm>
              <a:off x="7029438" y="1777585"/>
              <a:ext cx="1554480" cy="2013365"/>
              <a:chOff x="5353987" y="1777585"/>
              <a:chExt cx="1554480" cy="2013365"/>
            </a:xfrm>
            <a:effectLst/>
          </p:grpSpPr>
          <p:grpSp>
            <p:nvGrpSpPr>
              <p:cNvPr id="7" name="Group 13"/>
              <p:cNvGrpSpPr/>
              <p:nvPr/>
            </p:nvGrpSpPr>
            <p:grpSpPr>
              <a:xfrm>
                <a:off x="5353987" y="1777585"/>
                <a:ext cx="1554480" cy="2013365"/>
                <a:chOff x="4833109" y="507605"/>
                <a:chExt cx="2013365" cy="2013365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4833109" y="507605"/>
                  <a:ext cx="2013365" cy="2013365"/>
                </a:xfrm>
                <a:prstGeom prst="rect">
                  <a:avLst/>
                </a:prstGeom>
                <a:solidFill>
                  <a:srgbClr val="C8102E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19" name="Rectangle 18"/>
                <p:cNvSpPr/>
                <p:nvPr/>
              </p:nvSpPr>
              <p:spPr>
                <a:xfrm>
                  <a:off x="4833109" y="507605"/>
                  <a:ext cx="2013365" cy="201336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110802" tIns="20320" rIns="110802" bIns="20320" numCol="1" spcCol="1270" anchor="t" anchorCtr="1">
                  <a:noAutofit/>
                </a:bodyPr>
                <a:lstStyle/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Stress BP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Exercise / Cardiac Stress Testing</a:t>
                  </a:r>
                </a:p>
              </p:txBody>
            </p:sp>
          </p:grpSp>
          <p:pic>
            <p:nvPicPr>
              <p:cNvPr id="6" name="Picture 5" descr="Icons_White_1x1-02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811187" y="1931670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11" name="Group 27"/>
            <p:cNvGrpSpPr/>
            <p:nvPr/>
          </p:nvGrpSpPr>
          <p:grpSpPr>
            <a:xfrm>
              <a:off x="3775674" y="1777585"/>
              <a:ext cx="1554480" cy="2013365"/>
              <a:chOff x="3743295" y="1777585"/>
              <a:chExt cx="1554480" cy="2013365"/>
            </a:xfrm>
            <a:effectLst/>
          </p:grpSpPr>
          <p:grpSp>
            <p:nvGrpSpPr>
              <p:cNvPr id="12" name="Group 12"/>
              <p:cNvGrpSpPr/>
              <p:nvPr/>
            </p:nvGrpSpPr>
            <p:grpSpPr>
              <a:xfrm>
                <a:off x="3743295" y="1777585"/>
                <a:ext cx="1554480" cy="2013365"/>
                <a:chOff x="3222417" y="507605"/>
                <a:chExt cx="2013365" cy="2013365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3222417" y="507605"/>
                  <a:ext cx="2013365" cy="2013365"/>
                </a:xfrm>
                <a:prstGeom prst="rect">
                  <a:avLst/>
                </a:prstGeom>
                <a:solidFill>
                  <a:srgbClr val="0C234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21" name="Rectangle 20"/>
                <p:cNvSpPr/>
                <p:nvPr/>
              </p:nvSpPr>
              <p:spPr>
                <a:xfrm>
                  <a:off x="3222417" y="507605"/>
                  <a:ext cx="2013365" cy="201336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110802" tIns="20320" rIns="110802" bIns="20320" numCol="1" spcCol="1270" anchor="t" anchorCtr="1">
                  <a:noAutofit/>
                </a:bodyPr>
                <a:lstStyle/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BP Cuffs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Hospitals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Med/</a:t>
                  </a:r>
                  <a:r>
                    <a:rPr lang="en-US" sz="1000" b="0" kern="12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Surg</a:t>
                  </a:r>
                  <a:endParaRPr lang="en-US" sz="1000" b="0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OEM </a:t>
                  </a:r>
                </a:p>
              </p:txBody>
            </p:sp>
          </p:grpSp>
          <p:pic>
            <p:nvPicPr>
              <p:cNvPr id="8" name="Picture 7" descr="Icons_White_1x1-04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00495" y="1931670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13" name="Group 26"/>
            <p:cNvGrpSpPr/>
            <p:nvPr/>
          </p:nvGrpSpPr>
          <p:grpSpPr>
            <a:xfrm>
              <a:off x="5402556" y="1777585"/>
              <a:ext cx="1554480" cy="2013365"/>
              <a:chOff x="2132602" y="1777585"/>
              <a:chExt cx="1554480" cy="2013365"/>
            </a:xfrm>
            <a:effectLst/>
          </p:grpSpPr>
          <p:grpSp>
            <p:nvGrpSpPr>
              <p:cNvPr id="14" name="Group 11"/>
              <p:cNvGrpSpPr/>
              <p:nvPr/>
            </p:nvGrpSpPr>
            <p:grpSpPr>
              <a:xfrm>
                <a:off x="2132602" y="1777585"/>
                <a:ext cx="1554480" cy="2013365"/>
                <a:chOff x="1611724" y="507605"/>
                <a:chExt cx="2013365" cy="2013365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611724" y="507605"/>
                  <a:ext cx="2013365" cy="2013365"/>
                </a:xfrm>
                <a:prstGeom prst="rect">
                  <a:avLst/>
                </a:prstGeom>
                <a:solidFill>
                  <a:srgbClr val="84BD0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23" name="Rectangle 22"/>
                <p:cNvSpPr/>
                <p:nvPr/>
              </p:nvSpPr>
              <p:spPr>
                <a:xfrm>
                  <a:off x="1611724" y="507605"/>
                  <a:ext cx="2013365" cy="201336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110802" tIns="20320" rIns="110802" bIns="20320" numCol="1" spcCol="1270" anchor="t" anchorCtr="1">
                  <a:noAutofit/>
                </a:bodyPr>
                <a:lstStyle/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OEM NIBP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Med device mfg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Telemedicine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b="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Veterinary</a:t>
                  </a:r>
                </a:p>
              </p:txBody>
            </p:sp>
          </p:grpSp>
          <p:pic>
            <p:nvPicPr>
              <p:cNvPr id="9" name="Picture 8" descr="Icons_White_1x1-0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89802" y="1931670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15" name="Group 25"/>
            <p:cNvGrpSpPr/>
            <p:nvPr/>
          </p:nvGrpSpPr>
          <p:grpSpPr>
            <a:xfrm>
              <a:off x="521910" y="1777585"/>
              <a:ext cx="1554480" cy="2013365"/>
              <a:chOff x="521910" y="1777585"/>
              <a:chExt cx="1554480" cy="2013365"/>
            </a:xfrm>
            <a:effectLst/>
          </p:grpSpPr>
          <p:grpSp>
            <p:nvGrpSpPr>
              <p:cNvPr id="26" name="Group 10"/>
              <p:cNvGrpSpPr/>
              <p:nvPr/>
            </p:nvGrpSpPr>
            <p:grpSpPr>
              <a:xfrm>
                <a:off x="521910" y="1777585"/>
                <a:ext cx="1554480" cy="2013365"/>
                <a:chOff x="1032" y="507605"/>
                <a:chExt cx="2013365" cy="201336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1032" y="507605"/>
                  <a:ext cx="2013365" cy="2013365"/>
                </a:xfrm>
                <a:prstGeom prst="rect">
                  <a:avLst/>
                </a:prstGeom>
                <a:solidFill>
                  <a:srgbClr val="00AEC7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25" name="Rectangle 24"/>
                <p:cNvSpPr/>
                <p:nvPr/>
              </p:nvSpPr>
              <p:spPr>
                <a:xfrm>
                  <a:off x="1032" y="507605"/>
                  <a:ext cx="2013365" cy="201336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110802" tIns="13970" rIns="110802" bIns="13970" numCol="1" spcCol="1270" anchor="t" anchorCtr="1">
                  <a:noAutofit/>
                </a:bodyPr>
                <a:lstStyle/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ABPM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Cardiology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General Practice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Clinical Research</a:t>
                  </a:r>
                </a:p>
              </p:txBody>
            </p:sp>
          </p:grpSp>
          <p:pic>
            <p:nvPicPr>
              <p:cNvPr id="10" name="Picture 9" descr="Icons_White_1x1-06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79110" y="1931670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8656320" y="1777585"/>
              <a:ext cx="1554480" cy="2013365"/>
              <a:chOff x="8656320" y="1777585"/>
              <a:chExt cx="1554480" cy="2013365"/>
            </a:xfrm>
          </p:grpSpPr>
          <p:grpSp>
            <p:nvGrpSpPr>
              <p:cNvPr id="33" name="Group 10"/>
              <p:cNvGrpSpPr/>
              <p:nvPr/>
            </p:nvGrpSpPr>
            <p:grpSpPr>
              <a:xfrm>
                <a:off x="8656320" y="1777585"/>
                <a:ext cx="1554480" cy="2013365"/>
                <a:chOff x="1032" y="507605"/>
                <a:chExt cx="2013365" cy="2013365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1032" y="507605"/>
                  <a:ext cx="2013365" cy="2013365"/>
                </a:xfrm>
                <a:prstGeom prst="rect">
                  <a:avLst/>
                </a:prstGeom>
                <a:solidFill>
                  <a:srgbClr val="4E008E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36" name="Rectangle 35"/>
                <p:cNvSpPr/>
                <p:nvPr/>
              </p:nvSpPr>
              <p:spPr>
                <a:xfrm>
                  <a:off x="1032" y="507605"/>
                  <a:ext cx="2013365" cy="201336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110802" tIns="13970" rIns="110802" bIns="13970" numCol="1" spcCol="1270" anchor="t" anchorCtr="1">
                  <a:noAutofit/>
                </a:bodyPr>
                <a:lstStyle/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b="1" kern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lvl="0" algn="l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Vet BP</a:t>
                  </a:r>
                </a:p>
                <a:p>
                  <a:pPr marL="57150" lvl="1" indent="-5715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n-US" sz="1000" kern="1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Veterinary Practice</a:t>
                  </a:r>
                </a:p>
              </p:txBody>
            </p:sp>
          </p:grpSp>
          <p:pic>
            <p:nvPicPr>
              <p:cNvPr id="40" name="Picture 39" descr="Icons_White_1x1-03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090660" y="1885950"/>
                <a:ext cx="685800" cy="685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SunTech Medic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1069</Words>
  <Application>Microsoft Office PowerPoint</Application>
  <PresentationFormat>On-screen Show (16:9)</PresentationFormat>
  <Paragraphs>290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SunTech Medical</vt:lpstr>
      <vt:lpstr>Corporate Overview</vt:lpstr>
      <vt:lpstr>PowerPoint Presentation</vt:lpstr>
      <vt:lpstr>PowerPoint Presentation</vt:lpstr>
      <vt:lpstr>A Passion for measuring BP</vt:lpstr>
      <vt:lpstr>SunTech in Space</vt:lpstr>
      <vt:lpstr>Company Timeline</vt:lpstr>
      <vt:lpstr>Products</vt:lpstr>
      <vt:lpstr>PowerPoint Presentation</vt:lpstr>
      <vt:lpstr>PowerPoint Presentation</vt:lpstr>
      <vt:lpstr>24 Hour Ambulatory Blood Pressure Monitoring</vt:lpstr>
      <vt:lpstr>24 Hour Ambulatory Blood Pressure Monitoring</vt:lpstr>
      <vt:lpstr>ABPM at SunTech</vt:lpstr>
      <vt:lpstr>ABPM at SunTech</vt:lpstr>
      <vt:lpstr>Professional BP plus Vitals</vt:lpstr>
      <vt:lpstr>SunTech CT40</vt:lpstr>
      <vt:lpstr>SunTech CT50</vt:lpstr>
      <vt:lpstr>Blood Pressure Cuffs</vt:lpstr>
      <vt:lpstr>Blood Pressure Cuffs</vt:lpstr>
      <vt:lpstr>OEM Blood Pressure Technology</vt:lpstr>
      <vt:lpstr>Answer these questions and you’ll be on your way to a blood pressure monitoring system that’s tailor made to match your specific needs.</vt:lpstr>
      <vt:lpstr>Typical Clinical Situations</vt:lpstr>
      <vt:lpstr>The SunTech Advantage</vt:lpstr>
      <vt:lpstr>Cardiac Stress Test Blood Pressure</vt:lpstr>
      <vt:lpstr>Cardiac Stress Test Blood Pressure</vt:lpstr>
      <vt:lpstr>Veterinary Blood Pressure</vt:lpstr>
      <vt:lpstr>SunTech Vet BP</vt:lpstr>
      <vt:lpstr>SunTech Vet BP</vt:lpstr>
      <vt:lpstr>Learn more about SunTech Medical</vt:lpstr>
      <vt:lpstr>Connect with SunTech Medical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amaslow</dc:creator>
  <cp:lastModifiedBy>Allison Maslow</cp:lastModifiedBy>
  <cp:revision>175</cp:revision>
  <dcterms:created xsi:type="dcterms:W3CDTF">2015-10-26T18:28:36Z</dcterms:created>
  <dcterms:modified xsi:type="dcterms:W3CDTF">2018-08-30T16:56:27Z</dcterms:modified>
</cp:coreProperties>
</file>