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263" r:id="rId3"/>
    <p:sldId id="264" r:id="rId4"/>
    <p:sldId id="265" r:id="rId5"/>
    <p:sldId id="266" r:id="rId6"/>
    <p:sldId id="267" r:id="rId7"/>
    <p:sldId id="268" r:id="rId8"/>
    <p:sldId id="269" r:id="rId9"/>
    <p:sldId id="270" r:id="rId10"/>
    <p:sldId id="271" r:id="rId11"/>
    <p:sldId id="262"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00AEC7"/>
    <a:srgbClr val="0C2340"/>
    <a:srgbClr val="84BD00"/>
    <a:srgbClr val="C8102E"/>
    <a:srgbClr val="FF6A13"/>
    <a:srgbClr val="333F48"/>
    <a:srgbClr val="0077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autoAdjust="0"/>
    <p:restoredTop sz="94660"/>
  </p:normalViewPr>
  <p:slideViewPr>
    <p:cSldViewPr>
      <p:cViewPr varScale="1">
        <p:scale>
          <a:sx n="85" d="100"/>
          <a:sy n="85" d="100"/>
        </p:scale>
        <p:origin x="816"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292040-39EE-4A33-B132-3344E4DDEC5C}" type="datetimeFigureOut">
              <a:rPr lang="en-US" smtClean="0"/>
              <a:pPr/>
              <a:t>5/25/2017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C3F841-F7AA-4310-8217-3DBB2A76D5A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ABCC8-3229-4078-B68F-CFC6F6671B98}" type="datetimeFigureOut">
              <a:rPr lang="en-US" smtClean="0"/>
              <a:t>5/25/2017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725E8-C44A-4AF6-87BE-0326516463C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Ref idx="1001">
        <a:schemeClr val="bg1"/>
      </p:bgRef>
    </p:bg>
    <p:spTree>
      <p:nvGrpSpPr>
        <p:cNvPr id="1" name=""/>
        <p:cNvGrpSpPr/>
        <p:nvPr/>
      </p:nvGrpSpPr>
      <p:grpSpPr>
        <a:xfrm>
          <a:off x="0" y="0"/>
          <a:ext cx="0" cy="0"/>
          <a:chOff x="0" y="0"/>
          <a:chExt cx="0" cy="0"/>
        </a:xfrm>
      </p:grpSpPr>
      <p:pic>
        <p:nvPicPr>
          <p:cNvPr id="34" name="Picture 33" descr="SunTech_MountainSunrise_ForPPT.jpg"/>
          <p:cNvPicPr>
            <a:picLocks noChangeAspect="1"/>
          </p:cNvPicPr>
          <p:nvPr userDrawn="1"/>
        </p:nvPicPr>
        <p:blipFill>
          <a:blip r:embed="rId2" cstate="print"/>
          <a:stretch>
            <a:fillRect/>
          </a:stretch>
        </p:blipFill>
        <p:spPr>
          <a:xfrm>
            <a:off x="0" y="0"/>
            <a:ext cx="9144000" cy="5143500"/>
          </a:xfrm>
          <a:prstGeom prst="rect">
            <a:avLst/>
          </a:prstGeom>
        </p:spPr>
      </p:pic>
      <p:sp>
        <p:nvSpPr>
          <p:cNvPr id="32" name="Rectangle 31"/>
          <p:cNvSpPr/>
          <p:nvPr userDrawn="1"/>
        </p:nvSpPr>
        <p:spPr bwMode="auto">
          <a:xfrm>
            <a:off x="0" y="0"/>
            <a:ext cx="9144000" cy="51435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2" name="Title 1"/>
          <p:cNvSpPr>
            <a:spLocks noGrp="1"/>
          </p:cNvSpPr>
          <p:nvPr>
            <p:ph type="ctrTitle"/>
          </p:nvPr>
        </p:nvSpPr>
        <p:spPr>
          <a:xfrm>
            <a:off x="685800" y="1276350"/>
            <a:ext cx="7772400" cy="1102519"/>
          </a:xfrm>
        </p:spPr>
        <p:txBody>
          <a:bodyPr anchor="b"/>
          <a:lstStyle>
            <a:lvl1pPr algn="ctr">
              <a:defRPr b="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85800" y="2593181"/>
            <a:ext cx="7772400" cy="1085850"/>
          </a:xfrm>
        </p:spPr>
        <p:txBody>
          <a:bodyPr>
            <a:normAutofit/>
          </a:bodyPr>
          <a:lstStyle>
            <a:lvl1pPr marL="0" indent="0" algn="ctr">
              <a:buNone/>
              <a:defRPr sz="20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3" name="Rectangle 22"/>
          <p:cNvSpPr/>
          <p:nvPr userDrawn="1"/>
        </p:nvSpPr>
        <p:spPr>
          <a:xfrm>
            <a:off x="0" y="4248150"/>
            <a:ext cx="9144000" cy="8953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SunTech Medical_Difference Tag.png"/>
          <p:cNvPicPr>
            <a:picLocks noChangeAspect="1"/>
          </p:cNvPicPr>
          <p:nvPr userDrawn="1"/>
        </p:nvPicPr>
        <p:blipFill>
          <a:blip r:embed="rId3" cstate="print"/>
          <a:stretch>
            <a:fillRect/>
          </a:stretch>
        </p:blipFill>
        <p:spPr>
          <a:xfrm>
            <a:off x="3162300" y="398329"/>
            <a:ext cx="2819400" cy="725621"/>
          </a:xfrm>
          <a:prstGeom prst="rect">
            <a:avLst/>
          </a:prstGeom>
        </p:spPr>
      </p:pic>
      <p:grpSp>
        <p:nvGrpSpPr>
          <p:cNvPr id="28" name="Group 27"/>
          <p:cNvGrpSpPr/>
          <p:nvPr userDrawn="1"/>
        </p:nvGrpSpPr>
        <p:grpSpPr>
          <a:xfrm>
            <a:off x="1485900" y="4346116"/>
            <a:ext cx="6172200" cy="740234"/>
            <a:chOff x="1447800" y="4346116"/>
            <a:chExt cx="6172200" cy="740234"/>
          </a:xfrm>
        </p:grpSpPr>
        <p:grpSp>
          <p:nvGrpSpPr>
            <p:cNvPr id="48" name="Group 47"/>
            <p:cNvGrpSpPr/>
            <p:nvPr userDrawn="1"/>
          </p:nvGrpSpPr>
          <p:grpSpPr>
            <a:xfrm>
              <a:off x="2510790" y="4346116"/>
              <a:ext cx="857250" cy="740234"/>
              <a:chOff x="838200" y="4177040"/>
              <a:chExt cx="1143000" cy="986978"/>
            </a:xfrm>
          </p:grpSpPr>
          <p:pic>
            <p:nvPicPr>
              <p:cNvPr id="15" name="Picture 14" descr="Icons_White_1x1-01.png"/>
              <p:cNvPicPr>
                <a:picLocks noChangeAspect="1"/>
              </p:cNvPicPr>
              <p:nvPr userDrawn="1"/>
            </p:nvPicPr>
            <p:blipFill>
              <a:blip r:embed="rId4" cstate="print"/>
              <a:stretch>
                <a:fillRect/>
              </a:stretch>
            </p:blipFill>
            <p:spPr>
              <a:xfrm>
                <a:off x="1066800" y="4177040"/>
                <a:ext cx="685800" cy="685800"/>
              </a:xfrm>
              <a:prstGeom prst="rect">
                <a:avLst/>
              </a:prstGeom>
            </p:spPr>
          </p:pic>
          <p:sp>
            <p:nvSpPr>
              <p:cNvPr id="36" name="TextBox 35"/>
              <p:cNvSpPr txBox="1"/>
              <p:nvPr userDrawn="1"/>
            </p:nvSpPr>
            <p:spPr>
              <a:xfrm>
                <a:off x="838200" y="4835723"/>
                <a:ext cx="1143000" cy="328295"/>
              </a:xfrm>
              <a:prstGeom prst="rect">
                <a:avLst/>
              </a:prstGeom>
              <a:noFill/>
            </p:spPr>
            <p:txBody>
              <a:bodyPr wrap="square" rtlCol="0">
                <a:spAutoFit/>
              </a:bodyPr>
              <a:lstStyle/>
              <a:p>
                <a:pPr algn="ctr"/>
                <a:r>
                  <a:rPr lang="en-US" sz="1000" dirty="0" err="1">
                    <a:solidFill>
                      <a:schemeClr val="bg1"/>
                    </a:solidFill>
                    <a:latin typeface="Arial" pitchFamily="34" charset="0"/>
                    <a:cs typeface="Arial" pitchFamily="34" charset="0"/>
                  </a:rPr>
                  <a:t>BP</a:t>
                </a:r>
                <a:r>
                  <a:rPr lang="en-US" sz="1000" baseline="0" dirty="0" err="1">
                    <a:solidFill>
                      <a:schemeClr val="bg1"/>
                    </a:solidFill>
                    <a:latin typeface="Arial" pitchFamily="34" charset="0"/>
                    <a:cs typeface="Arial" pitchFamily="34" charset="0"/>
                  </a:rPr>
                  <a:t>+Vitals</a:t>
                </a:r>
                <a:endParaRPr lang="en-US" sz="1000" dirty="0">
                  <a:solidFill>
                    <a:schemeClr val="bg1"/>
                  </a:solidFill>
                  <a:latin typeface="Arial" pitchFamily="34" charset="0"/>
                  <a:cs typeface="Arial" pitchFamily="34" charset="0"/>
                </a:endParaRPr>
              </a:p>
            </p:txBody>
          </p:sp>
        </p:grpSp>
        <p:grpSp>
          <p:nvGrpSpPr>
            <p:cNvPr id="47" name="Group 46"/>
            <p:cNvGrpSpPr/>
            <p:nvPr userDrawn="1"/>
          </p:nvGrpSpPr>
          <p:grpSpPr>
            <a:xfrm>
              <a:off x="5699760" y="4346116"/>
              <a:ext cx="857250" cy="740232"/>
              <a:chOff x="2362200" y="4177040"/>
              <a:chExt cx="1143000" cy="986975"/>
            </a:xfrm>
          </p:grpSpPr>
          <p:pic>
            <p:nvPicPr>
              <p:cNvPr id="16" name="Picture 15" descr="Icons_White_1x1-02.png"/>
              <p:cNvPicPr>
                <a:picLocks noChangeAspect="1"/>
              </p:cNvPicPr>
              <p:nvPr userDrawn="1"/>
            </p:nvPicPr>
            <p:blipFill>
              <a:blip r:embed="rId5" cstate="print"/>
              <a:stretch>
                <a:fillRect/>
              </a:stretch>
            </p:blipFill>
            <p:spPr>
              <a:xfrm>
                <a:off x="2590800" y="4177040"/>
                <a:ext cx="685800" cy="685800"/>
              </a:xfrm>
              <a:prstGeom prst="rect">
                <a:avLst/>
              </a:prstGeom>
            </p:spPr>
          </p:pic>
          <p:sp>
            <p:nvSpPr>
              <p:cNvPr id="37" name="TextBox 36"/>
              <p:cNvSpPr txBox="1"/>
              <p:nvPr userDrawn="1"/>
            </p:nvSpPr>
            <p:spPr>
              <a:xfrm>
                <a:off x="23622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Stress BP</a:t>
                </a:r>
              </a:p>
            </p:txBody>
          </p:sp>
        </p:grpSp>
        <p:grpSp>
          <p:nvGrpSpPr>
            <p:cNvPr id="46" name="Group 45"/>
            <p:cNvGrpSpPr/>
            <p:nvPr userDrawn="1"/>
          </p:nvGrpSpPr>
          <p:grpSpPr>
            <a:xfrm>
              <a:off x="6762750" y="4346116"/>
              <a:ext cx="857250" cy="740232"/>
              <a:chOff x="3429000" y="4177040"/>
              <a:chExt cx="1143000" cy="986975"/>
            </a:xfrm>
          </p:grpSpPr>
          <p:pic>
            <p:nvPicPr>
              <p:cNvPr id="17" name="Picture 16" descr="Icons_White_1x1-03.png"/>
              <p:cNvPicPr>
                <a:picLocks noChangeAspect="1"/>
              </p:cNvPicPr>
              <p:nvPr userDrawn="1"/>
            </p:nvPicPr>
            <p:blipFill>
              <a:blip r:embed="rId6" cstate="print"/>
              <a:stretch>
                <a:fillRect/>
              </a:stretch>
            </p:blipFill>
            <p:spPr>
              <a:xfrm>
                <a:off x="3657600" y="4177040"/>
                <a:ext cx="685800" cy="685800"/>
              </a:xfrm>
              <a:prstGeom prst="rect">
                <a:avLst/>
              </a:prstGeom>
            </p:spPr>
          </p:pic>
          <p:sp>
            <p:nvSpPr>
              <p:cNvPr id="38" name="TextBox 37"/>
              <p:cNvSpPr txBox="1"/>
              <p:nvPr userDrawn="1"/>
            </p:nvSpPr>
            <p:spPr>
              <a:xfrm>
                <a:off x="34290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Vet BP</a:t>
                </a:r>
              </a:p>
            </p:txBody>
          </p:sp>
        </p:grpSp>
        <p:grpSp>
          <p:nvGrpSpPr>
            <p:cNvPr id="45" name="Group 44"/>
            <p:cNvGrpSpPr/>
            <p:nvPr userDrawn="1"/>
          </p:nvGrpSpPr>
          <p:grpSpPr>
            <a:xfrm>
              <a:off x="4636770" y="4346116"/>
              <a:ext cx="857250" cy="740232"/>
              <a:chOff x="4572000" y="4177040"/>
              <a:chExt cx="1143000" cy="986975"/>
            </a:xfrm>
          </p:grpSpPr>
          <p:pic>
            <p:nvPicPr>
              <p:cNvPr id="19" name="Picture 18" descr="Icons_White_1x1-05.png"/>
              <p:cNvPicPr>
                <a:picLocks noChangeAspect="1"/>
              </p:cNvPicPr>
              <p:nvPr userDrawn="1"/>
            </p:nvPicPr>
            <p:blipFill>
              <a:blip r:embed="rId7" cstate="print"/>
              <a:stretch>
                <a:fillRect/>
              </a:stretch>
            </p:blipFill>
            <p:spPr>
              <a:xfrm>
                <a:off x="4800600" y="4177040"/>
                <a:ext cx="685800" cy="685800"/>
              </a:xfrm>
              <a:prstGeom prst="rect">
                <a:avLst/>
              </a:prstGeom>
            </p:spPr>
          </p:pic>
          <p:sp>
            <p:nvSpPr>
              <p:cNvPr id="40" name="TextBox 39"/>
              <p:cNvSpPr txBox="1"/>
              <p:nvPr userDrawn="1"/>
            </p:nvSpPr>
            <p:spPr>
              <a:xfrm>
                <a:off x="45720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OEM NIBP</a:t>
                </a:r>
              </a:p>
            </p:txBody>
          </p:sp>
        </p:grpSp>
        <p:grpSp>
          <p:nvGrpSpPr>
            <p:cNvPr id="43" name="Group 42"/>
            <p:cNvGrpSpPr/>
            <p:nvPr userDrawn="1"/>
          </p:nvGrpSpPr>
          <p:grpSpPr>
            <a:xfrm>
              <a:off x="3573780" y="4346116"/>
              <a:ext cx="857250" cy="740232"/>
              <a:chOff x="5715000" y="4177040"/>
              <a:chExt cx="1143000" cy="986975"/>
            </a:xfrm>
          </p:grpSpPr>
          <p:pic>
            <p:nvPicPr>
              <p:cNvPr id="18" name="Picture 17" descr="Icons_White_1x1-04.png"/>
              <p:cNvPicPr>
                <a:picLocks noChangeAspect="1"/>
              </p:cNvPicPr>
              <p:nvPr userDrawn="1"/>
            </p:nvPicPr>
            <p:blipFill>
              <a:blip r:embed="rId8" cstate="print"/>
              <a:stretch>
                <a:fillRect/>
              </a:stretch>
            </p:blipFill>
            <p:spPr>
              <a:xfrm>
                <a:off x="5943600" y="4177040"/>
                <a:ext cx="685800" cy="685800"/>
              </a:xfrm>
              <a:prstGeom prst="rect">
                <a:avLst/>
              </a:prstGeom>
            </p:spPr>
          </p:pic>
          <p:sp>
            <p:nvSpPr>
              <p:cNvPr id="41" name="TextBox 40"/>
              <p:cNvSpPr txBox="1"/>
              <p:nvPr userDrawn="1"/>
            </p:nvSpPr>
            <p:spPr>
              <a:xfrm>
                <a:off x="57150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BP Cuffs</a:t>
                </a:r>
              </a:p>
            </p:txBody>
          </p:sp>
        </p:grpSp>
        <p:grpSp>
          <p:nvGrpSpPr>
            <p:cNvPr id="44" name="Group 43"/>
            <p:cNvGrpSpPr/>
            <p:nvPr userDrawn="1"/>
          </p:nvGrpSpPr>
          <p:grpSpPr>
            <a:xfrm>
              <a:off x="1447800" y="4346116"/>
              <a:ext cx="857250" cy="740232"/>
              <a:chOff x="7162800" y="4177040"/>
              <a:chExt cx="1143000" cy="986975"/>
            </a:xfrm>
          </p:grpSpPr>
          <p:pic>
            <p:nvPicPr>
              <p:cNvPr id="20" name="Picture 19" descr="Icons_White_1x1-06.png"/>
              <p:cNvPicPr>
                <a:picLocks noChangeAspect="1"/>
              </p:cNvPicPr>
              <p:nvPr userDrawn="1"/>
            </p:nvPicPr>
            <p:blipFill>
              <a:blip r:embed="rId9" cstate="print"/>
              <a:stretch>
                <a:fillRect/>
              </a:stretch>
            </p:blipFill>
            <p:spPr>
              <a:xfrm>
                <a:off x="7391400" y="4177040"/>
                <a:ext cx="685800" cy="685800"/>
              </a:xfrm>
              <a:prstGeom prst="rect">
                <a:avLst/>
              </a:prstGeom>
            </p:spPr>
          </p:pic>
          <p:sp>
            <p:nvSpPr>
              <p:cNvPr id="42" name="TextBox 41"/>
              <p:cNvSpPr txBox="1"/>
              <p:nvPr userDrawn="1"/>
            </p:nvSpPr>
            <p:spPr>
              <a:xfrm>
                <a:off x="71628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ABPM</a:t>
                </a:r>
              </a:p>
            </p:txBody>
          </p:sp>
        </p:gr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EM NIBP Section Title">
    <p:spTree>
      <p:nvGrpSpPr>
        <p:cNvPr id="1" name=""/>
        <p:cNvGrpSpPr/>
        <p:nvPr/>
      </p:nvGrpSpPr>
      <p:grpSpPr>
        <a:xfrm>
          <a:off x="0" y="0"/>
          <a:ext cx="0" cy="0"/>
          <a:chOff x="0" y="0"/>
          <a:chExt cx="0" cy="0"/>
        </a:xfrm>
      </p:grpSpPr>
      <p:pic>
        <p:nvPicPr>
          <p:cNvPr id="17" name="Picture 16" descr="OEMNIBP_Image_ForPPT.jpg"/>
          <p:cNvPicPr>
            <a:picLocks noChangeAspect="1"/>
          </p:cNvPicPr>
          <p:nvPr userDrawn="1"/>
        </p:nvPicPr>
        <p:blipFill>
          <a:blip r:embed="rId2" cstate="print"/>
          <a:stretch>
            <a:fillRect/>
          </a:stretch>
        </p:blipFill>
        <p:spPr>
          <a:xfrm>
            <a:off x="0" y="0"/>
            <a:ext cx="9144000" cy="5143500"/>
          </a:xfrm>
          <a:prstGeom prst="rect">
            <a:avLst/>
          </a:prstGeom>
        </p:spPr>
      </p:pic>
      <p:sp>
        <p:nvSpPr>
          <p:cNvPr id="20" name="Rectangle 19"/>
          <p:cNvSpPr/>
          <p:nvPr userDrawn="1"/>
        </p:nvSpPr>
        <p:spPr bwMode="auto">
          <a:xfrm>
            <a:off x="0" y="0"/>
            <a:ext cx="9144000" cy="51435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 name="Title 1"/>
          <p:cNvSpPr>
            <a:spLocks noGrp="1"/>
          </p:cNvSpPr>
          <p:nvPr>
            <p:ph type="ctrTitle"/>
          </p:nvPr>
        </p:nvSpPr>
        <p:spPr>
          <a:xfrm>
            <a:off x="457200" y="895350"/>
            <a:ext cx="7772400" cy="1102519"/>
          </a:xfrm>
        </p:spPr>
        <p:txBody>
          <a:bodyPr anchor="b"/>
          <a:lstStyle>
            <a:lvl1pPr>
              <a:defRPr b="0">
                <a:solidFill>
                  <a:schemeClr val="tx1"/>
                </a:solidFill>
              </a:defRPr>
            </a:lvl1pPr>
          </a:lstStyle>
          <a:p>
            <a:r>
              <a:rPr lang="en-US" dirty="0"/>
              <a:t>Click to edit Master title style</a:t>
            </a:r>
          </a:p>
        </p:txBody>
      </p:sp>
      <p:sp>
        <p:nvSpPr>
          <p:cNvPr id="10" name="Subtitle 2"/>
          <p:cNvSpPr>
            <a:spLocks noGrp="1"/>
          </p:cNvSpPr>
          <p:nvPr>
            <p:ph type="subTitle" idx="1" hasCustomPrompt="1"/>
          </p:nvPr>
        </p:nvSpPr>
        <p:spPr>
          <a:xfrm>
            <a:off x="457200" y="2212180"/>
            <a:ext cx="6400800" cy="2188369"/>
          </a:xfrm>
        </p:spPr>
        <p:txBody>
          <a:bodyPr>
            <a:normAutofit/>
          </a:bodyPr>
          <a:lstStyle>
            <a:lvl1pPr marL="0" indent="0" algn="l">
              <a:buNone/>
              <a:defRPr sz="20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endParaRPr lang="en-US" dirty="0"/>
          </a:p>
        </p:txBody>
      </p:sp>
      <p:pic>
        <p:nvPicPr>
          <p:cNvPr id="12" name="Picture 11" descr="SunTech-Medical_No-Tag_White.png"/>
          <p:cNvPicPr>
            <a:picLocks noChangeAspect="1"/>
          </p:cNvPicPr>
          <p:nvPr userDrawn="1"/>
        </p:nvPicPr>
        <p:blipFill>
          <a:blip r:embed="rId3" cstate="print"/>
          <a:stretch>
            <a:fillRect/>
          </a:stretch>
        </p:blipFill>
        <p:spPr>
          <a:xfrm>
            <a:off x="5638800" y="209551"/>
            <a:ext cx="2895600" cy="571881"/>
          </a:xfrm>
          <a:prstGeom prst="rect">
            <a:avLst/>
          </a:prstGeom>
        </p:spPr>
      </p:pic>
      <p:sp>
        <p:nvSpPr>
          <p:cNvPr id="34" name="Rectangle 33"/>
          <p:cNvSpPr/>
          <p:nvPr userDrawn="1"/>
        </p:nvSpPr>
        <p:spPr>
          <a:xfrm>
            <a:off x="0" y="0"/>
            <a:ext cx="9144000" cy="819150"/>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s_White_1x1-05.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6" name="TextBox 15"/>
          <p:cNvSpPr txBox="1"/>
          <p:nvPr userDrawn="1"/>
        </p:nvSpPr>
        <p:spPr>
          <a:xfrm>
            <a:off x="5638800" y="230773"/>
            <a:ext cx="2667000" cy="338554"/>
          </a:xfrm>
          <a:prstGeom prst="rect">
            <a:avLst/>
          </a:prstGeom>
          <a:noFill/>
        </p:spPr>
        <p:txBody>
          <a:bodyPr wrap="square" rtlCol="0">
            <a:spAutoFit/>
          </a:bodyPr>
          <a:lstStyle/>
          <a:p>
            <a:pPr algn="r"/>
            <a:r>
              <a:rPr lang="en-US" sz="1600" dirty="0">
                <a:solidFill>
                  <a:schemeClr val="bg1"/>
                </a:solidFill>
                <a:latin typeface="Arial" pitchFamily="34" charset="0"/>
                <a:cs typeface="Arial" pitchFamily="34" charset="0"/>
              </a:rPr>
              <a:t>OEM</a:t>
            </a:r>
            <a:r>
              <a:rPr lang="en-US" sz="1600" baseline="0" dirty="0">
                <a:solidFill>
                  <a:schemeClr val="bg1"/>
                </a:solidFill>
                <a:latin typeface="Arial" pitchFamily="34" charset="0"/>
                <a:cs typeface="Arial" pitchFamily="34" charset="0"/>
              </a:rPr>
              <a:t> NIBP</a:t>
            </a:r>
            <a:endParaRPr lang="en-US" sz="1600" dirty="0">
              <a:solidFill>
                <a:schemeClr val="bg1"/>
              </a:solidFill>
              <a:latin typeface="Arial" pitchFamily="34" charset="0"/>
              <a:cs typeface="Arial" pitchFamily="34" charset="0"/>
            </a:endParaRPr>
          </a:p>
        </p:txBody>
      </p:sp>
      <p:sp>
        <p:nvSpPr>
          <p:cNvPr id="14" name="Rectangle 13"/>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8"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9"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EM NIBP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 y="1276350"/>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84BD00"/>
                </a:solidFill>
                <a:latin typeface="Arial" pitchFamily="34" charset="0"/>
                <a:cs typeface="Arial" pitchFamily="34" charset="0"/>
              </a:rPr>
              <a:t>OEM</a:t>
            </a:r>
            <a:r>
              <a:rPr lang="en-US" sz="1600" baseline="0" dirty="0">
                <a:solidFill>
                  <a:srgbClr val="84BD00"/>
                </a:solidFill>
                <a:latin typeface="Arial" pitchFamily="34" charset="0"/>
                <a:cs typeface="Arial" pitchFamily="34" charset="0"/>
              </a:rPr>
              <a:t> NIBP</a:t>
            </a:r>
            <a:endParaRPr lang="en-US" sz="1600" dirty="0">
              <a:solidFill>
                <a:srgbClr val="84BD00"/>
              </a:solidFill>
              <a:latin typeface="Arial" pitchFamily="34" charset="0"/>
              <a:cs typeface="Arial" pitchFamily="34" charset="0"/>
            </a:endParaRPr>
          </a:p>
        </p:txBody>
      </p:sp>
      <p:pic>
        <p:nvPicPr>
          <p:cNvPr id="8" name="Picture 7" descr="Icons_Color_1x1-11.png"/>
          <p:cNvPicPr>
            <a:picLocks noChangeAspect="1"/>
          </p:cNvPicPr>
          <p:nvPr userDrawn="1"/>
        </p:nvPicPr>
        <p:blipFill>
          <a:blip r:embed="rId2" cstate="print"/>
          <a:stretch>
            <a:fillRect/>
          </a:stretch>
        </p:blipFill>
        <p:spPr>
          <a:xfrm>
            <a:off x="8305800" y="57150"/>
            <a:ext cx="685800" cy="685800"/>
          </a:xfrm>
          <a:prstGeom prst="rect">
            <a:avLst/>
          </a:prstGeom>
        </p:spPr>
      </p:pic>
      <p:sp>
        <p:nvSpPr>
          <p:cNvPr id="9" name="Rectangle 8"/>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1"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2"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ess BP Section Title">
    <p:spTree>
      <p:nvGrpSpPr>
        <p:cNvPr id="1" name=""/>
        <p:cNvGrpSpPr/>
        <p:nvPr/>
      </p:nvGrpSpPr>
      <p:grpSpPr>
        <a:xfrm>
          <a:off x="0" y="0"/>
          <a:ext cx="0" cy="0"/>
          <a:chOff x="0" y="0"/>
          <a:chExt cx="0" cy="0"/>
        </a:xfrm>
      </p:grpSpPr>
      <p:pic>
        <p:nvPicPr>
          <p:cNvPr id="13" name="Picture 12" descr="StressBP_Image_ForPPT.jpg"/>
          <p:cNvPicPr>
            <a:picLocks noChangeAspect="1"/>
          </p:cNvPicPr>
          <p:nvPr userDrawn="1"/>
        </p:nvPicPr>
        <p:blipFill>
          <a:blip r:embed="rId2" cstate="print"/>
          <a:stretch>
            <a:fillRect/>
          </a:stretch>
        </p:blipFill>
        <p:spPr>
          <a:xfrm>
            <a:off x="0" y="0"/>
            <a:ext cx="9144000" cy="5143500"/>
          </a:xfrm>
          <a:prstGeom prst="rect">
            <a:avLst/>
          </a:prstGeom>
        </p:spPr>
      </p:pic>
      <p:sp>
        <p:nvSpPr>
          <p:cNvPr id="20" name="Rectangle 19"/>
          <p:cNvSpPr/>
          <p:nvPr userDrawn="1"/>
        </p:nvSpPr>
        <p:spPr bwMode="auto">
          <a:xfrm>
            <a:off x="0" y="0"/>
            <a:ext cx="9144000" cy="51435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pic>
        <p:nvPicPr>
          <p:cNvPr id="12" name="Picture 11" descr="SunTech-Medical_No-Tag_White.png"/>
          <p:cNvPicPr>
            <a:picLocks noChangeAspect="1"/>
          </p:cNvPicPr>
          <p:nvPr userDrawn="1"/>
        </p:nvPicPr>
        <p:blipFill>
          <a:blip r:embed="rId3" cstate="print"/>
          <a:stretch>
            <a:fillRect/>
          </a:stretch>
        </p:blipFill>
        <p:spPr>
          <a:xfrm>
            <a:off x="5638800" y="209551"/>
            <a:ext cx="2895600" cy="571881"/>
          </a:xfrm>
          <a:prstGeom prst="rect">
            <a:avLst/>
          </a:prstGeom>
        </p:spPr>
      </p:pic>
      <p:sp>
        <p:nvSpPr>
          <p:cNvPr id="34" name="Rectangle 33"/>
          <p:cNvSpPr/>
          <p:nvPr userDrawn="1"/>
        </p:nvSpPr>
        <p:spPr>
          <a:xfrm>
            <a:off x="0" y="0"/>
            <a:ext cx="9144000" cy="819150"/>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a:spLocks noGrp="1"/>
          </p:cNvSpPr>
          <p:nvPr>
            <p:ph type="ctrTitle"/>
          </p:nvPr>
        </p:nvSpPr>
        <p:spPr>
          <a:xfrm>
            <a:off x="457200" y="895350"/>
            <a:ext cx="7772400" cy="1102519"/>
          </a:xfrm>
        </p:spPr>
        <p:txBody>
          <a:bodyPr anchor="b"/>
          <a:lstStyle>
            <a:lvl1pPr>
              <a:defRPr b="0">
                <a:solidFill>
                  <a:schemeClr val="tx1"/>
                </a:solidFill>
              </a:defRPr>
            </a:lvl1pPr>
          </a:lstStyle>
          <a:p>
            <a:r>
              <a:rPr lang="en-US" dirty="0"/>
              <a:t>Click to edit Master title style</a:t>
            </a:r>
          </a:p>
        </p:txBody>
      </p:sp>
      <p:sp>
        <p:nvSpPr>
          <p:cNvPr id="24" name="Subtitle 2"/>
          <p:cNvSpPr>
            <a:spLocks noGrp="1"/>
          </p:cNvSpPr>
          <p:nvPr>
            <p:ph type="subTitle" idx="1" hasCustomPrompt="1"/>
          </p:nvPr>
        </p:nvSpPr>
        <p:spPr>
          <a:xfrm>
            <a:off x="457200" y="2212180"/>
            <a:ext cx="6400800" cy="2188369"/>
          </a:xfrm>
        </p:spPr>
        <p:txBody>
          <a:bodyPr>
            <a:normAutofit/>
          </a:bodyPr>
          <a:lstStyle>
            <a:lvl1pPr marL="0" indent="0" algn="l">
              <a:buNone/>
              <a:defRPr sz="20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endParaRPr lang="en-US" dirty="0"/>
          </a:p>
        </p:txBody>
      </p:sp>
      <p:pic>
        <p:nvPicPr>
          <p:cNvPr id="15" name="Picture 14" descr="Icons_White_1x1-02.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7" name="TextBox 16"/>
          <p:cNvSpPr txBox="1"/>
          <p:nvPr userDrawn="1"/>
        </p:nvSpPr>
        <p:spPr>
          <a:xfrm>
            <a:off x="5638800" y="230773"/>
            <a:ext cx="2667000" cy="338554"/>
          </a:xfrm>
          <a:prstGeom prst="rect">
            <a:avLst/>
          </a:prstGeom>
          <a:noFill/>
        </p:spPr>
        <p:txBody>
          <a:bodyPr wrap="square" rtlCol="0">
            <a:spAutoFit/>
          </a:bodyPr>
          <a:lstStyle/>
          <a:p>
            <a:pPr algn="r"/>
            <a:r>
              <a:rPr lang="en-US" sz="1600" dirty="0">
                <a:solidFill>
                  <a:schemeClr val="bg1"/>
                </a:solidFill>
                <a:latin typeface="Arial" pitchFamily="34" charset="0"/>
                <a:cs typeface="Arial" pitchFamily="34" charset="0"/>
              </a:rPr>
              <a:t>Stress BP</a:t>
            </a:r>
          </a:p>
        </p:txBody>
      </p:sp>
      <p:sp>
        <p:nvSpPr>
          <p:cNvPr id="14" name="Rectangle 13"/>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8"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9"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ress BP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 y="1276350"/>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C8102E"/>
                </a:solidFill>
                <a:latin typeface="Arial" pitchFamily="34" charset="0"/>
                <a:cs typeface="Arial" pitchFamily="34" charset="0"/>
              </a:rPr>
              <a:t>Stress BP</a:t>
            </a:r>
          </a:p>
        </p:txBody>
      </p:sp>
      <p:pic>
        <p:nvPicPr>
          <p:cNvPr id="8" name="Picture 7" descr="Icons_Color_1x1-08.png"/>
          <p:cNvPicPr>
            <a:picLocks noChangeAspect="1"/>
          </p:cNvPicPr>
          <p:nvPr userDrawn="1"/>
        </p:nvPicPr>
        <p:blipFill>
          <a:blip r:embed="rId2" cstate="print"/>
          <a:stretch>
            <a:fillRect/>
          </a:stretch>
        </p:blipFill>
        <p:spPr>
          <a:xfrm>
            <a:off x="8305800" y="57150"/>
            <a:ext cx="685800" cy="685800"/>
          </a:xfrm>
          <a:prstGeom prst="rect">
            <a:avLst/>
          </a:prstGeom>
        </p:spPr>
      </p:pic>
      <p:sp>
        <p:nvSpPr>
          <p:cNvPr id="9" name="Rectangle 8"/>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1"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2"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t BP Section Title">
    <p:spTree>
      <p:nvGrpSpPr>
        <p:cNvPr id="1" name=""/>
        <p:cNvGrpSpPr/>
        <p:nvPr/>
      </p:nvGrpSpPr>
      <p:grpSpPr>
        <a:xfrm>
          <a:off x="0" y="0"/>
          <a:ext cx="0" cy="0"/>
          <a:chOff x="0" y="0"/>
          <a:chExt cx="0" cy="0"/>
        </a:xfrm>
      </p:grpSpPr>
      <p:pic>
        <p:nvPicPr>
          <p:cNvPr id="13" name="Picture 12" descr="VETBP_Image_ForPPT.jpg"/>
          <p:cNvPicPr>
            <a:picLocks noChangeAspect="1"/>
          </p:cNvPicPr>
          <p:nvPr userDrawn="1"/>
        </p:nvPicPr>
        <p:blipFill>
          <a:blip r:embed="rId2" cstate="print"/>
          <a:stretch>
            <a:fillRect/>
          </a:stretch>
        </p:blipFill>
        <p:spPr>
          <a:xfrm>
            <a:off x="0" y="0"/>
            <a:ext cx="9144000" cy="5143500"/>
          </a:xfrm>
          <a:prstGeom prst="rect">
            <a:avLst/>
          </a:prstGeom>
        </p:spPr>
      </p:pic>
      <p:sp>
        <p:nvSpPr>
          <p:cNvPr id="20" name="Rectangle 19"/>
          <p:cNvSpPr/>
          <p:nvPr userDrawn="1"/>
        </p:nvSpPr>
        <p:spPr bwMode="auto">
          <a:xfrm>
            <a:off x="0" y="0"/>
            <a:ext cx="9144000" cy="51435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 name="Title 1"/>
          <p:cNvSpPr>
            <a:spLocks noGrp="1"/>
          </p:cNvSpPr>
          <p:nvPr>
            <p:ph type="ctrTitle"/>
          </p:nvPr>
        </p:nvSpPr>
        <p:spPr>
          <a:xfrm>
            <a:off x="457200" y="895350"/>
            <a:ext cx="7772400" cy="1102519"/>
          </a:xfrm>
        </p:spPr>
        <p:txBody>
          <a:bodyPr anchor="b"/>
          <a:lstStyle>
            <a:lvl1pPr>
              <a:defRPr b="0">
                <a:solidFill>
                  <a:schemeClr val="tx1"/>
                </a:solidFill>
              </a:defRPr>
            </a:lvl1pPr>
          </a:lstStyle>
          <a:p>
            <a:r>
              <a:rPr lang="en-US" dirty="0"/>
              <a:t>Click to edit Master title style</a:t>
            </a:r>
          </a:p>
        </p:txBody>
      </p:sp>
      <p:sp>
        <p:nvSpPr>
          <p:cNvPr id="10" name="Subtitle 2"/>
          <p:cNvSpPr>
            <a:spLocks noGrp="1"/>
          </p:cNvSpPr>
          <p:nvPr>
            <p:ph type="subTitle" idx="1" hasCustomPrompt="1"/>
          </p:nvPr>
        </p:nvSpPr>
        <p:spPr>
          <a:xfrm>
            <a:off x="457200" y="2212180"/>
            <a:ext cx="6400800" cy="2188369"/>
          </a:xfrm>
        </p:spPr>
        <p:txBody>
          <a:bodyPr>
            <a:normAutofit/>
          </a:bodyPr>
          <a:lstStyle>
            <a:lvl1pPr marL="0" indent="0" algn="l">
              <a:buNone/>
              <a:defRPr sz="20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endParaRPr lang="en-US" dirty="0"/>
          </a:p>
        </p:txBody>
      </p:sp>
      <p:pic>
        <p:nvPicPr>
          <p:cNvPr id="12" name="Picture 11" descr="SunTech-Medical_No-Tag_White.png"/>
          <p:cNvPicPr>
            <a:picLocks noChangeAspect="1"/>
          </p:cNvPicPr>
          <p:nvPr userDrawn="1"/>
        </p:nvPicPr>
        <p:blipFill>
          <a:blip r:embed="rId3" cstate="print"/>
          <a:stretch>
            <a:fillRect/>
          </a:stretch>
        </p:blipFill>
        <p:spPr>
          <a:xfrm>
            <a:off x="5638800" y="209551"/>
            <a:ext cx="2895600" cy="571881"/>
          </a:xfrm>
          <a:prstGeom prst="rect">
            <a:avLst/>
          </a:prstGeom>
        </p:spPr>
      </p:pic>
      <p:sp>
        <p:nvSpPr>
          <p:cNvPr id="34" name="Rectangle 33"/>
          <p:cNvSpPr/>
          <p:nvPr userDrawn="1"/>
        </p:nvSpPr>
        <p:spPr>
          <a:xfrm>
            <a:off x="0" y="0"/>
            <a:ext cx="9144000" cy="819150"/>
          </a:xfrm>
          <a:prstGeom prst="rect">
            <a:avLst/>
          </a:prstGeom>
          <a:solidFill>
            <a:srgbClr val="4E0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Icons_White_1x1-03.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39" name="TextBox 38"/>
          <p:cNvSpPr txBox="1"/>
          <p:nvPr userDrawn="1"/>
        </p:nvSpPr>
        <p:spPr>
          <a:xfrm>
            <a:off x="5638800" y="230773"/>
            <a:ext cx="2667000" cy="338554"/>
          </a:xfrm>
          <a:prstGeom prst="rect">
            <a:avLst/>
          </a:prstGeom>
          <a:noFill/>
        </p:spPr>
        <p:txBody>
          <a:bodyPr wrap="square" rtlCol="0">
            <a:spAutoFit/>
          </a:bodyPr>
          <a:lstStyle/>
          <a:p>
            <a:pPr algn="r"/>
            <a:r>
              <a:rPr lang="en-US" sz="1600" dirty="0">
                <a:solidFill>
                  <a:schemeClr val="bg1"/>
                </a:solidFill>
                <a:latin typeface="Arial" pitchFamily="34" charset="0"/>
                <a:cs typeface="Arial" pitchFamily="34" charset="0"/>
              </a:rPr>
              <a:t>Vet BP</a:t>
            </a:r>
          </a:p>
        </p:txBody>
      </p:sp>
      <p:sp>
        <p:nvSpPr>
          <p:cNvPr id="14" name="Rectangle 13"/>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6"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7"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t BP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 y="1276350"/>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4E008E"/>
                </a:solidFill>
                <a:latin typeface="Arial" pitchFamily="34" charset="0"/>
                <a:cs typeface="Arial" pitchFamily="34" charset="0"/>
              </a:rPr>
              <a:t>Vet BP</a:t>
            </a:r>
          </a:p>
        </p:txBody>
      </p:sp>
      <p:pic>
        <p:nvPicPr>
          <p:cNvPr id="8" name="Picture 7" descr="Icons_Color_1x1-09.png"/>
          <p:cNvPicPr>
            <a:picLocks noChangeAspect="1"/>
          </p:cNvPicPr>
          <p:nvPr userDrawn="1"/>
        </p:nvPicPr>
        <p:blipFill>
          <a:blip r:embed="rId2" cstate="print"/>
          <a:stretch>
            <a:fillRect/>
          </a:stretch>
        </p:blipFill>
        <p:spPr>
          <a:xfrm>
            <a:off x="8305800" y="57150"/>
            <a:ext cx="685800" cy="685800"/>
          </a:xfrm>
          <a:prstGeom prst="rect">
            <a:avLst/>
          </a:prstGeom>
        </p:spPr>
      </p:pic>
      <p:sp>
        <p:nvSpPr>
          <p:cNvPr id="9" name="Rectangle 8"/>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1"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2"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Righ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9"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0"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Lef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9"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0"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4"/>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7"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8"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sca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scar2_New_No Horizon.png"/>
          <p:cNvPicPr>
            <a:picLocks noChangeAspect="1"/>
          </p:cNvPicPr>
          <p:nvPr userDrawn="1"/>
        </p:nvPicPr>
        <p:blipFill>
          <a:blip r:embed="rId2" cstate="print"/>
          <a:srcRect t="9432" b="3798"/>
          <a:stretch>
            <a:fillRect/>
          </a:stretch>
        </p:blipFill>
        <p:spPr>
          <a:xfrm>
            <a:off x="1561245" y="1123950"/>
            <a:ext cx="1640739" cy="2895600"/>
          </a:xfrm>
          <a:prstGeom prst="rect">
            <a:avLst/>
          </a:prstGeom>
        </p:spPr>
      </p:pic>
      <p:pic>
        <p:nvPicPr>
          <p:cNvPr id="11" name="Picture 10" descr="Oscar2_New_Gray-w-red-sun.png"/>
          <p:cNvPicPr>
            <a:picLocks noChangeAspect="1"/>
          </p:cNvPicPr>
          <p:nvPr userDrawn="1"/>
        </p:nvPicPr>
        <p:blipFill>
          <a:blip r:embed="rId3" cstate="print"/>
          <a:stretch>
            <a:fillRect/>
          </a:stretch>
        </p:blipFill>
        <p:spPr>
          <a:xfrm>
            <a:off x="1213269" y="3867150"/>
            <a:ext cx="2444331" cy="683858"/>
          </a:xfrm>
          <a:prstGeom prst="rect">
            <a:avLst/>
          </a:prstGeom>
        </p:spPr>
      </p:pic>
      <p:sp>
        <p:nvSpPr>
          <p:cNvPr id="9" name="TextBox 8"/>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00AEC7"/>
                </a:solidFill>
                <a:latin typeface="Arial" pitchFamily="34" charset="0"/>
                <a:cs typeface="Arial" pitchFamily="34" charset="0"/>
              </a:rPr>
              <a:t>ABPM</a:t>
            </a:r>
          </a:p>
        </p:txBody>
      </p:sp>
      <p:pic>
        <p:nvPicPr>
          <p:cNvPr id="10" name="Picture 9" descr="Icons_Color_1x1-12.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2" name="Rectangle 11"/>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4"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5"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 y="1276350"/>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9"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0"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scar 2 with Sphygmoc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scar 2 with SphygmoCor Inside LOGO.png"/>
          <p:cNvPicPr>
            <a:picLocks noChangeAspect="1"/>
          </p:cNvPicPr>
          <p:nvPr userDrawn="1"/>
        </p:nvPicPr>
        <p:blipFill>
          <a:blip r:embed="rId2" cstate="print"/>
          <a:stretch>
            <a:fillRect/>
          </a:stretch>
        </p:blipFill>
        <p:spPr>
          <a:xfrm>
            <a:off x="2743200" y="2952750"/>
            <a:ext cx="1676400" cy="697316"/>
          </a:xfrm>
          <a:prstGeom prst="rect">
            <a:avLst/>
          </a:prstGeom>
        </p:spPr>
      </p:pic>
      <p:pic>
        <p:nvPicPr>
          <p:cNvPr id="9" name="Picture 8" descr="Nutmeg_6780_ret_Sphygmocor_NoBkgd.png"/>
          <p:cNvPicPr>
            <a:picLocks noChangeAspect="1"/>
          </p:cNvPicPr>
          <p:nvPr userDrawn="1"/>
        </p:nvPicPr>
        <p:blipFill>
          <a:blip r:embed="rId3" cstate="print"/>
          <a:stretch>
            <a:fillRect/>
          </a:stretch>
        </p:blipFill>
        <p:spPr>
          <a:xfrm>
            <a:off x="304800" y="1047750"/>
            <a:ext cx="2875056" cy="3657315"/>
          </a:xfrm>
          <a:prstGeom prst="rect">
            <a:avLst/>
          </a:prstGeom>
        </p:spPr>
      </p:pic>
      <p:sp>
        <p:nvSpPr>
          <p:cNvPr id="10" name="TextBox 9"/>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00AEC7"/>
                </a:solidFill>
                <a:latin typeface="Arial" pitchFamily="34" charset="0"/>
                <a:cs typeface="Arial" pitchFamily="34" charset="0"/>
              </a:rPr>
              <a:t>ABPM</a:t>
            </a:r>
          </a:p>
        </p:txBody>
      </p:sp>
      <p:pic>
        <p:nvPicPr>
          <p:cNvPr id="11" name="Picture 10" descr="Icons_Color_1x1-12.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2" name="Rectangle 11"/>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4"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5"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T3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T30_Hero_ForPPT.png"/>
          <p:cNvPicPr>
            <a:picLocks noChangeAspect="1"/>
          </p:cNvPicPr>
          <p:nvPr userDrawn="1"/>
        </p:nvPicPr>
        <p:blipFill>
          <a:blip r:embed="rId2" cstate="print"/>
          <a:stretch>
            <a:fillRect/>
          </a:stretch>
        </p:blipFill>
        <p:spPr>
          <a:xfrm>
            <a:off x="753533" y="971551"/>
            <a:ext cx="2980267" cy="3048000"/>
          </a:xfrm>
          <a:prstGeom prst="rect">
            <a:avLst/>
          </a:prstGeom>
        </p:spPr>
      </p:pic>
      <p:pic>
        <p:nvPicPr>
          <p:cNvPr id="7" name="Picture 6" descr="SunTechCT30.png"/>
          <p:cNvPicPr>
            <a:picLocks noChangeAspect="1"/>
          </p:cNvPicPr>
          <p:nvPr userDrawn="1"/>
        </p:nvPicPr>
        <p:blipFill>
          <a:blip r:embed="rId3" cstate="print"/>
          <a:stretch>
            <a:fillRect/>
          </a:stretch>
        </p:blipFill>
        <p:spPr>
          <a:xfrm>
            <a:off x="986366" y="3862214"/>
            <a:ext cx="2514600" cy="766936"/>
          </a:xfrm>
          <a:prstGeom prst="rect">
            <a:avLst/>
          </a:prstGeom>
        </p:spPr>
      </p:pic>
      <p:sp>
        <p:nvSpPr>
          <p:cNvPr id="9" name="TextBox 8"/>
          <p:cNvSpPr txBox="1"/>
          <p:nvPr userDrawn="1"/>
        </p:nvSpPr>
        <p:spPr>
          <a:xfrm>
            <a:off x="5638800" y="230773"/>
            <a:ext cx="2667000" cy="338554"/>
          </a:xfrm>
          <a:prstGeom prst="rect">
            <a:avLst/>
          </a:prstGeom>
          <a:noFill/>
        </p:spPr>
        <p:txBody>
          <a:bodyPr wrap="square" rtlCol="0">
            <a:spAutoFit/>
          </a:bodyPr>
          <a:lstStyle/>
          <a:p>
            <a:pPr algn="r"/>
            <a:r>
              <a:rPr lang="en-US" sz="1600" dirty="0" err="1">
                <a:solidFill>
                  <a:srgbClr val="FF6A13"/>
                </a:solidFill>
                <a:latin typeface="Arial" pitchFamily="34" charset="0"/>
                <a:cs typeface="Arial" pitchFamily="34" charset="0"/>
              </a:rPr>
              <a:t>BP</a:t>
            </a:r>
            <a:r>
              <a:rPr lang="en-US" sz="1600" baseline="0" dirty="0" err="1">
                <a:solidFill>
                  <a:srgbClr val="FF6A13"/>
                </a:solidFill>
                <a:latin typeface="Arial" pitchFamily="34" charset="0"/>
                <a:cs typeface="Arial" pitchFamily="34" charset="0"/>
              </a:rPr>
              <a:t>+Vitals</a:t>
            </a:r>
            <a:endParaRPr lang="en-US" sz="1600" dirty="0">
              <a:solidFill>
                <a:srgbClr val="FF6A13"/>
              </a:solidFill>
              <a:latin typeface="Arial" pitchFamily="34" charset="0"/>
              <a:cs typeface="Arial" pitchFamily="34" charset="0"/>
            </a:endParaRPr>
          </a:p>
        </p:txBody>
      </p:sp>
      <p:pic>
        <p:nvPicPr>
          <p:cNvPr id="10" name="Picture 9" descr="Icons_Color_1x1-07.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1" name="Rectangle 10"/>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3"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4"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T4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T40-Temp-Module-Hero-ForPPT.png"/>
          <p:cNvPicPr>
            <a:picLocks noChangeAspect="1"/>
          </p:cNvPicPr>
          <p:nvPr userDrawn="1"/>
        </p:nvPicPr>
        <p:blipFill>
          <a:blip r:embed="rId2" cstate="print"/>
          <a:stretch>
            <a:fillRect/>
          </a:stretch>
        </p:blipFill>
        <p:spPr>
          <a:xfrm>
            <a:off x="457200" y="742950"/>
            <a:ext cx="3429000" cy="3429000"/>
          </a:xfrm>
          <a:prstGeom prst="rect">
            <a:avLst/>
          </a:prstGeom>
        </p:spPr>
      </p:pic>
      <p:pic>
        <p:nvPicPr>
          <p:cNvPr id="7" name="Picture 6" descr="SunTechCT40.png"/>
          <p:cNvPicPr>
            <a:picLocks noChangeAspect="1"/>
          </p:cNvPicPr>
          <p:nvPr userDrawn="1"/>
        </p:nvPicPr>
        <p:blipFill>
          <a:blip r:embed="rId3" cstate="print"/>
          <a:stretch>
            <a:fillRect/>
          </a:stretch>
        </p:blipFill>
        <p:spPr>
          <a:xfrm>
            <a:off x="990600" y="3867150"/>
            <a:ext cx="2514600" cy="766937"/>
          </a:xfrm>
          <a:prstGeom prst="rect">
            <a:avLst/>
          </a:prstGeom>
        </p:spPr>
      </p:pic>
      <p:sp>
        <p:nvSpPr>
          <p:cNvPr id="9" name="TextBox 8"/>
          <p:cNvSpPr txBox="1"/>
          <p:nvPr userDrawn="1"/>
        </p:nvSpPr>
        <p:spPr>
          <a:xfrm>
            <a:off x="5638800" y="230773"/>
            <a:ext cx="2667000" cy="338554"/>
          </a:xfrm>
          <a:prstGeom prst="rect">
            <a:avLst/>
          </a:prstGeom>
          <a:noFill/>
        </p:spPr>
        <p:txBody>
          <a:bodyPr wrap="square" rtlCol="0">
            <a:spAutoFit/>
          </a:bodyPr>
          <a:lstStyle/>
          <a:p>
            <a:pPr algn="r"/>
            <a:r>
              <a:rPr lang="en-US" sz="1600" dirty="0" err="1">
                <a:solidFill>
                  <a:srgbClr val="FF6A13"/>
                </a:solidFill>
                <a:latin typeface="Arial" pitchFamily="34" charset="0"/>
                <a:cs typeface="Arial" pitchFamily="34" charset="0"/>
              </a:rPr>
              <a:t>BP</a:t>
            </a:r>
            <a:r>
              <a:rPr lang="en-US" sz="1600" baseline="0" dirty="0" err="1">
                <a:solidFill>
                  <a:srgbClr val="FF6A13"/>
                </a:solidFill>
                <a:latin typeface="Arial" pitchFamily="34" charset="0"/>
                <a:cs typeface="Arial" pitchFamily="34" charset="0"/>
              </a:rPr>
              <a:t>+Vitals</a:t>
            </a:r>
            <a:endParaRPr lang="en-US" sz="1600" dirty="0">
              <a:solidFill>
                <a:srgbClr val="FF6A13"/>
              </a:solidFill>
              <a:latin typeface="Arial" pitchFamily="34" charset="0"/>
              <a:cs typeface="Arial" pitchFamily="34" charset="0"/>
            </a:endParaRPr>
          </a:p>
        </p:txBody>
      </p:sp>
      <p:pic>
        <p:nvPicPr>
          <p:cNvPr id="10" name="Picture 9" descr="Icons_Color_1x1-07.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1" name="Rectangle 10"/>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3"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4"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T5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SunTechCT50.png"/>
          <p:cNvPicPr>
            <a:picLocks noChangeAspect="1"/>
          </p:cNvPicPr>
          <p:nvPr userDrawn="1"/>
        </p:nvPicPr>
        <p:blipFill>
          <a:blip r:embed="rId2" cstate="print"/>
          <a:stretch>
            <a:fillRect/>
          </a:stretch>
        </p:blipFill>
        <p:spPr>
          <a:xfrm>
            <a:off x="1066800" y="3867150"/>
            <a:ext cx="2514600" cy="766937"/>
          </a:xfrm>
          <a:prstGeom prst="rect">
            <a:avLst/>
          </a:prstGeom>
        </p:spPr>
      </p:pic>
      <p:pic>
        <p:nvPicPr>
          <p:cNvPr id="9" name="Picture 8" descr="CT50-For-PPT.png"/>
          <p:cNvPicPr>
            <a:picLocks noChangeAspect="1"/>
          </p:cNvPicPr>
          <p:nvPr userDrawn="1"/>
        </p:nvPicPr>
        <p:blipFill>
          <a:blip r:embed="rId3" cstate="print"/>
          <a:stretch>
            <a:fillRect/>
          </a:stretch>
        </p:blipFill>
        <p:spPr>
          <a:xfrm>
            <a:off x="533400" y="1016985"/>
            <a:ext cx="3657600" cy="2926080"/>
          </a:xfrm>
          <a:prstGeom prst="rect">
            <a:avLst/>
          </a:prstGeom>
        </p:spPr>
      </p:pic>
      <p:sp>
        <p:nvSpPr>
          <p:cNvPr id="8" name="TextBox 7"/>
          <p:cNvSpPr txBox="1"/>
          <p:nvPr userDrawn="1"/>
        </p:nvSpPr>
        <p:spPr>
          <a:xfrm>
            <a:off x="5638800" y="230773"/>
            <a:ext cx="2667000" cy="338554"/>
          </a:xfrm>
          <a:prstGeom prst="rect">
            <a:avLst/>
          </a:prstGeom>
          <a:noFill/>
        </p:spPr>
        <p:txBody>
          <a:bodyPr wrap="square" rtlCol="0">
            <a:spAutoFit/>
          </a:bodyPr>
          <a:lstStyle/>
          <a:p>
            <a:pPr algn="r"/>
            <a:r>
              <a:rPr lang="en-US" sz="1600" dirty="0" err="1">
                <a:solidFill>
                  <a:srgbClr val="FF6A13"/>
                </a:solidFill>
                <a:latin typeface="Arial" pitchFamily="34" charset="0"/>
                <a:cs typeface="Arial" pitchFamily="34" charset="0"/>
              </a:rPr>
              <a:t>BP</a:t>
            </a:r>
            <a:r>
              <a:rPr lang="en-US" sz="1600" baseline="0" dirty="0" err="1">
                <a:solidFill>
                  <a:srgbClr val="FF6A13"/>
                </a:solidFill>
                <a:latin typeface="Arial" pitchFamily="34" charset="0"/>
                <a:cs typeface="Arial" pitchFamily="34" charset="0"/>
              </a:rPr>
              <a:t>+Vitals</a:t>
            </a:r>
            <a:endParaRPr lang="en-US" sz="1600" dirty="0">
              <a:solidFill>
                <a:srgbClr val="FF6A13"/>
              </a:solidFill>
              <a:latin typeface="Arial" pitchFamily="34" charset="0"/>
              <a:cs typeface="Arial" pitchFamily="34" charset="0"/>
            </a:endParaRPr>
          </a:p>
        </p:txBody>
      </p:sp>
      <p:pic>
        <p:nvPicPr>
          <p:cNvPr id="10" name="Picture 9" descr="Icons_Color_1x1-07.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1" name="Rectangle 10"/>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3"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4"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P Cuff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BP Cuffs Grey With Red Sun.png"/>
          <p:cNvPicPr>
            <a:picLocks noChangeAspect="1"/>
          </p:cNvPicPr>
          <p:nvPr userDrawn="1"/>
        </p:nvPicPr>
        <p:blipFill>
          <a:blip r:embed="rId2" cstate="print"/>
          <a:stretch>
            <a:fillRect/>
          </a:stretch>
        </p:blipFill>
        <p:spPr>
          <a:xfrm>
            <a:off x="304800" y="3333750"/>
            <a:ext cx="3942848" cy="710086"/>
          </a:xfrm>
          <a:prstGeom prst="rect">
            <a:avLst/>
          </a:prstGeom>
        </p:spPr>
      </p:pic>
      <p:grpSp>
        <p:nvGrpSpPr>
          <p:cNvPr id="19" name="Group 18"/>
          <p:cNvGrpSpPr/>
          <p:nvPr userDrawn="1"/>
        </p:nvGrpSpPr>
        <p:grpSpPr>
          <a:xfrm>
            <a:off x="152400" y="1352550"/>
            <a:ext cx="4419600" cy="2204556"/>
            <a:chOff x="0" y="1200150"/>
            <a:chExt cx="4735638" cy="2362200"/>
          </a:xfrm>
        </p:grpSpPr>
        <p:pic>
          <p:nvPicPr>
            <p:cNvPr id="14" name="Picture 13" descr="Adult-All-Purpose-Hero-ForPPT.png"/>
            <p:cNvPicPr>
              <a:picLocks noChangeAspect="1"/>
            </p:cNvPicPr>
            <p:nvPr userDrawn="1"/>
          </p:nvPicPr>
          <p:blipFill>
            <a:blip r:embed="rId3" cstate="print"/>
            <a:stretch>
              <a:fillRect/>
            </a:stretch>
          </p:blipFill>
          <p:spPr>
            <a:xfrm>
              <a:off x="0" y="1367790"/>
              <a:ext cx="1423704" cy="1889760"/>
            </a:xfrm>
            <a:prstGeom prst="rect">
              <a:avLst/>
            </a:prstGeom>
          </p:spPr>
        </p:pic>
        <p:pic>
          <p:nvPicPr>
            <p:cNvPr id="15" name="Picture 14" descr="Adult-OPC-Hero-ForPPT.png"/>
            <p:cNvPicPr>
              <a:picLocks noChangeAspect="1"/>
            </p:cNvPicPr>
            <p:nvPr userDrawn="1"/>
          </p:nvPicPr>
          <p:blipFill>
            <a:blip r:embed="rId4" cstate="print"/>
            <a:stretch>
              <a:fillRect/>
            </a:stretch>
          </p:blipFill>
          <p:spPr>
            <a:xfrm>
              <a:off x="1143000" y="1672590"/>
              <a:ext cx="1443386" cy="1889760"/>
            </a:xfrm>
            <a:prstGeom prst="rect">
              <a:avLst/>
            </a:prstGeom>
          </p:spPr>
        </p:pic>
        <p:pic>
          <p:nvPicPr>
            <p:cNvPr id="16" name="Picture 15" descr="Adult-SoftDisposable-Hero-ForPPT.png"/>
            <p:cNvPicPr>
              <a:picLocks noChangeAspect="1"/>
            </p:cNvPicPr>
            <p:nvPr userDrawn="1"/>
          </p:nvPicPr>
          <p:blipFill>
            <a:blip r:embed="rId5" cstate="print"/>
            <a:stretch>
              <a:fillRect/>
            </a:stretch>
          </p:blipFill>
          <p:spPr>
            <a:xfrm>
              <a:off x="2209800" y="1200150"/>
              <a:ext cx="1397460" cy="1889760"/>
            </a:xfrm>
            <a:prstGeom prst="rect">
              <a:avLst/>
            </a:prstGeom>
          </p:spPr>
        </p:pic>
        <p:pic>
          <p:nvPicPr>
            <p:cNvPr id="17" name="Picture 16" descr="Adult-Vinyl-Hero-For PPT.png"/>
            <p:cNvPicPr>
              <a:picLocks noChangeAspect="1"/>
            </p:cNvPicPr>
            <p:nvPr userDrawn="1"/>
          </p:nvPicPr>
          <p:blipFill>
            <a:blip r:embed="rId6" cstate="print"/>
            <a:stretch>
              <a:fillRect/>
            </a:stretch>
          </p:blipFill>
          <p:spPr>
            <a:xfrm>
              <a:off x="3200400" y="1581150"/>
              <a:ext cx="1535238" cy="1889760"/>
            </a:xfrm>
            <a:prstGeom prst="rect">
              <a:avLst/>
            </a:prstGeom>
          </p:spPr>
        </p:pic>
      </p:grpSp>
      <p:sp>
        <p:nvSpPr>
          <p:cNvPr id="12" name="TextBox 11"/>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0C2340"/>
                </a:solidFill>
                <a:latin typeface="Arial" pitchFamily="34" charset="0"/>
                <a:cs typeface="Arial" pitchFamily="34" charset="0"/>
              </a:rPr>
              <a:t>BP</a:t>
            </a:r>
            <a:r>
              <a:rPr lang="en-US" sz="1600" baseline="0" dirty="0">
                <a:solidFill>
                  <a:srgbClr val="0C2340"/>
                </a:solidFill>
                <a:latin typeface="Arial" pitchFamily="34" charset="0"/>
                <a:cs typeface="Arial" pitchFamily="34" charset="0"/>
              </a:rPr>
              <a:t> Cuffs</a:t>
            </a:r>
            <a:endParaRPr lang="en-US" sz="1600" dirty="0">
              <a:solidFill>
                <a:srgbClr val="0C2340"/>
              </a:solidFill>
              <a:latin typeface="Arial" pitchFamily="34" charset="0"/>
              <a:cs typeface="Arial" pitchFamily="34" charset="0"/>
            </a:endParaRPr>
          </a:p>
        </p:txBody>
      </p:sp>
      <p:pic>
        <p:nvPicPr>
          <p:cNvPr id="18" name="Picture 17" descr="Icons_Color_1x1-10.png"/>
          <p:cNvPicPr>
            <a:picLocks noChangeAspect="1"/>
          </p:cNvPicPr>
          <p:nvPr userDrawn="1"/>
        </p:nvPicPr>
        <p:blipFill>
          <a:blip r:embed="rId7" cstate="print"/>
          <a:stretch>
            <a:fillRect/>
          </a:stretch>
        </p:blipFill>
        <p:spPr>
          <a:xfrm>
            <a:off x="8305800" y="57150"/>
            <a:ext cx="685800" cy="685800"/>
          </a:xfrm>
          <a:prstGeom prst="rect">
            <a:avLst/>
          </a:prstGeom>
        </p:spPr>
      </p:pic>
      <p:sp>
        <p:nvSpPr>
          <p:cNvPr id="20" name="Rectangle 19"/>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22"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23"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dvantage 2.0">
    <p:spTree>
      <p:nvGrpSpPr>
        <p:cNvPr id="1" name=""/>
        <p:cNvGrpSpPr/>
        <p:nvPr/>
      </p:nvGrpSpPr>
      <p:grpSpPr>
        <a:xfrm>
          <a:off x="0" y="0"/>
          <a:ext cx="0" cy="0"/>
          <a:chOff x="0" y="0"/>
          <a:chExt cx="0" cy="0"/>
        </a:xfrm>
      </p:grpSpPr>
      <p:pic>
        <p:nvPicPr>
          <p:cNvPr id="14" name="Picture 13" descr="OEM_Advantage 2.0_ForPPTOval.jpg"/>
          <p:cNvPicPr>
            <a:picLocks noChangeAspect="1"/>
          </p:cNvPicPr>
          <p:nvPr userDrawn="1"/>
        </p:nvPicPr>
        <p:blipFill>
          <a:blip r:embed="rId2" cstate="print"/>
          <a:stretch>
            <a:fillRect/>
          </a:stretch>
        </p:blipFill>
        <p:spPr>
          <a:xfrm>
            <a:off x="1292049" y="1047750"/>
            <a:ext cx="2133600" cy="28448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Advantage 2.0 Grey With Red Sun.png"/>
          <p:cNvPicPr>
            <a:picLocks noChangeAspect="1"/>
          </p:cNvPicPr>
          <p:nvPr userDrawn="1"/>
        </p:nvPicPr>
        <p:blipFill>
          <a:blip r:embed="rId3" cstate="print"/>
          <a:stretch>
            <a:fillRect/>
          </a:stretch>
        </p:blipFill>
        <p:spPr>
          <a:xfrm>
            <a:off x="685800" y="3790950"/>
            <a:ext cx="3346099" cy="664688"/>
          </a:xfrm>
          <a:prstGeom prst="rect">
            <a:avLst/>
          </a:prstGeom>
        </p:spPr>
      </p:pic>
      <p:sp>
        <p:nvSpPr>
          <p:cNvPr id="8" name="TextBox 7"/>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84BD00"/>
                </a:solidFill>
                <a:latin typeface="Arial" pitchFamily="34" charset="0"/>
                <a:cs typeface="Arial" pitchFamily="34" charset="0"/>
              </a:rPr>
              <a:t>OEM</a:t>
            </a:r>
            <a:r>
              <a:rPr lang="en-US" sz="1600" baseline="0" dirty="0">
                <a:solidFill>
                  <a:srgbClr val="84BD00"/>
                </a:solidFill>
                <a:latin typeface="Arial" pitchFamily="34" charset="0"/>
                <a:cs typeface="Arial" pitchFamily="34" charset="0"/>
              </a:rPr>
              <a:t> NIBP</a:t>
            </a:r>
            <a:endParaRPr lang="en-US" sz="1600" dirty="0">
              <a:solidFill>
                <a:srgbClr val="84BD00"/>
              </a:solidFill>
              <a:latin typeface="Arial" pitchFamily="34" charset="0"/>
              <a:cs typeface="Arial" pitchFamily="34" charset="0"/>
            </a:endParaRPr>
          </a:p>
        </p:txBody>
      </p:sp>
      <p:pic>
        <p:nvPicPr>
          <p:cNvPr id="9" name="Picture 8" descr="Icons_Color_1x1-11.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0" name="Rectangle 9"/>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2"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3"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dvantage A+">
    <p:spTree>
      <p:nvGrpSpPr>
        <p:cNvPr id="1" name=""/>
        <p:cNvGrpSpPr/>
        <p:nvPr/>
      </p:nvGrpSpPr>
      <p:grpSpPr>
        <a:xfrm>
          <a:off x="0" y="0"/>
          <a:ext cx="0" cy="0"/>
          <a:chOff x="0" y="0"/>
          <a:chExt cx="0" cy="0"/>
        </a:xfrm>
      </p:grpSpPr>
      <p:pic>
        <p:nvPicPr>
          <p:cNvPr id="9" name="Picture 8" descr="OEM_Advantage A+_ForPPTOval.jpg"/>
          <p:cNvPicPr>
            <a:picLocks noChangeAspect="1"/>
          </p:cNvPicPr>
          <p:nvPr userDrawn="1"/>
        </p:nvPicPr>
        <p:blipFill>
          <a:blip r:embed="rId2" cstate="print"/>
          <a:srcRect t="7031"/>
          <a:stretch>
            <a:fillRect/>
          </a:stretch>
        </p:blipFill>
        <p:spPr>
          <a:xfrm>
            <a:off x="1254639" y="1123950"/>
            <a:ext cx="2291322" cy="28194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dvantageA+ Grey With Red sun.png"/>
          <p:cNvPicPr>
            <a:picLocks noChangeAspect="1"/>
          </p:cNvPicPr>
          <p:nvPr userDrawn="1"/>
        </p:nvPicPr>
        <p:blipFill>
          <a:blip r:embed="rId3" cstate="print"/>
          <a:stretch>
            <a:fillRect/>
          </a:stretch>
        </p:blipFill>
        <p:spPr>
          <a:xfrm>
            <a:off x="609600" y="3790950"/>
            <a:ext cx="3581400" cy="703631"/>
          </a:xfrm>
          <a:prstGeom prst="rect">
            <a:avLst/>
          </a:prstGeom>
        </p:spPr>
      </p:pic>
      <p:sp>
        <p:nvSpPr>
          <p:cNvPr id="8" name="TextBox 7"/>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84BD00"/>
                </a:solidFill>
                <a:latin typeface="Arial" pitchFamily="34" charset="0"/>
                <a:cs typeface="Arial" pitchFamily="34" charset="0"/>
              </a:rPr>
              <a:t>OEM</a:t>
            </a:r>
            <a:r>
              <a:rPr lang="en-US" sz="1600" baseline="0" dirty="0">
                <a:solidFill>
                  <a:srgbClr val="84BD00"/>
                </a:solidFill>
                <a:latin typeface="Arial" pitchFamily="34" charset="0"/>
                <a:cs typeface="Arial" pitchFamily="34" charset="0"/>
              </a:rPr>
              <a:t> NIBP</a:t>
            </a:r>
            <a:endParaRPr lang="en-US" sz="1600" dirty="0">
              <a:solidFill>
                <a:srgbClr val="84BD00"/>
              </a:solidFill>
              <a:latin typeface="Arial" pitchFamily="34" charset="0"/>
              <a:cs typeface="Arial" pitchFamily="34" charset="0"/>
            </a:endParaRPr>
          </a:p>
        </p:txBody>
      </p:sp>
      <p:pic>
        <p:nvPicPr>
          <p:cNvPr id="11" name="Picture 10" descr="Icons_Color_1x1-11.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2" name="Rectangle 11"/>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4"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5"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dvantage Mini">
    <p:spTree>
      <p:nvGrpSpPr>
        <p:cNvPr id="1" name=""/>
        <p:cNvGrpSpPr/>
        <p:nvPr/>
      </p:nvGrpSpPr>
      <p:grpSpPr>
        <a:xfrm>
          <a:off x="0" y="0"/>
          <a:ext cx="0" cy="0"/>
          <a:chOff x="0" y="0"/>
          <a:chExt cx="0" cy="0"/>
        </a:xfrm>
      </p:grpSpPr>
      <p:pic>
        <p:nvPicPr>
          <p:cNvPr id="9" name="Picture 8" descr="Advantage Mini Grey With Red Sun.png"/>
          <p:cNvPicPr>
            <a:picLocks noChangeAspect="1"/>
          </p:cNvPicPr>
          <p:nvPr userDrawn="1"/>
        </p:nvPicPr>
        <p:blipFill>
          <a:blip r:embed="rId2" cstate="print"/>
          <a:stretch>
            <a:fillRect/>
          </a:stretch>
        </p:blipFill>
        <p:spPr>
          <a:xfrm>
            <a:off x="762000" y="3943350"/>
            <a:ext cx="3377826" cy="63692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dvantage Mini.jpg"/>
          <p:cNvPicPr>
            <a:picLocks noChangeAspect="1"/>
          </p:cNvPicPr>
          <p:nvPr userDrawn="1"/>
        </p:nvPicPr>
        <p:blipFill>
          <a:blip r:embed="rId3" cstate="print"/>
          <a:srcRect t="14110"/>
          <a:stretch>
            <a:fillRect/>
          </a:stretch>
        </p:blipFill>
        <p:spPr>
          <a:xfrm>
            <a:off x="1415863" y="1123950"/>
            <a:ext cx="2070100" cy="2667000"/>
          </a:xfrm>
          <a:prstGeom prst="rect">
            <a:avLst/>
          </a:prstGeom>
        </p:spPr>
      </p:pic>
      <p:sp>
        <p:nvSpPr>
          <p:cNvPr id="10" name="TextBox 9"/>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84BD00"/>
                </a:solidFill>
                <a:latin typeface="Arial" pitchFamily="34" charset="0"/>
                <a:cs typeface="Arial" pitchFamily="34" charset="0"/>
              </a:rPr>
              <a:t>OEM</a:t>
            </a:r>
            <a:r>
              <a:rPr lang="en-US" sz="1600" baseline="0" dirty="0">
                <a:solidFill>
                  <a:srgbClr val="84BD00"/>
                </a:solidFill>
                <a:latin typeface="Arial" pitchFamily="34" charset="0"/>
                <a:cs typeface="Arial" pitchFamily="34" charset="0"/>
              </a:rPr>
              <a:t> NIBP</a:t>
            </a:r>
            <a:endParaRPr lang="en-US" sz="1600" dirty="0">
              <a:solidFill>
                <a:srgbClr val="84BD00"/>
              </a:solidFill>
              <a:latin typeface="Arial" pitchFamily="34" charset="0"/>
              <a:cs typeface="Arial" pitchFamily="34" charset="0"/>
            </a:endParaRPr>
          </a:p>
        </p:txBody>
      </p:sp>
      <p:pic>
        <p:nvPicPr>
          <p:cNvPr id="11" name="Picture 10" descr="Icons_Color_1x1-11.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2" name="Rectangle 11"/>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4"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5"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ngo M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Tango M2 LOGO.png"/>
          <p:cNvPicPr>
            <a:picLocks noChangeAspect="1"/>
          </p:cNvPicPr>
          <p:nvPr userDrawn="1"/>
        </p:nvPicPr>
        <p:blipFill>
          <a:blip r:embed="rId2" cstate="print"/>
          <a:stretch>
            <a:fillRect/>
          </a:stretch>
        </p:blipFill>
        <p:spPr>
          <a:xfrm>
            <a:off x="2043735" y="3943350"/>
            <a:ext cx="2223465" cy="609600"/>
          </a:xfrm>
          <a:prstGeom prst="rect">
            <a:avLst/>
          </a:prstGeom>
        </p:spPr>
      </p:pic>
      <p:pic>
        <p:nvPicPr>
          <p:cNvPr id="9" name="Picture 8" descr="Tango M2_Product_Measurement_120_83_English.png"/>
          <p:cNvPicPr>
            <a:picLocks noChangeAspect="1"/>
          </p:cNvPicPr>
          <p:nvPr userDrawn="1"/>
        </p:nvPicPr>
        <p:blipFill>
          <a:blip r:embed="rId3" cstate="print"/>
          <a:stretch>
            <a:fillRect/>
          </a:stretch>
        </p:blipFill>
        <p:spPr>
          <a:xfrm>
            <a:off x="685800" y="1238786"/>
            <a:ext cx="3200400" cy="2704564"/>
          </a:xfrm>
          <a:prstGeom prst="rect">
            <a:avLst/>
          </a:prstGeom>
        </p:spPr>
      </p:pic>
      <p:sp>
        <p:nvSpPr>
          <p:cNvPr id="8" name="TextBox 7"/>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C8102E"/>
                </a:solidFill>
                <a:latin typeface="Arial" pitchFamily="34" charset="0"/>
                <a:cs typeface="Arial" pitchFamily="34" charset="0"/>
              </a:rPr>
              <a:t>Stress BP</a:t>
            </a:r>
          </a:p>
        </p:txBody>
      </p:sp>
      <p:pic>
        <p:nvPicPr>
          <p:cNvPr id="10" name="Picture 9" descr="Icons_Color_1x1-08.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1" name="Rectangle 10"/>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3"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4"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t 2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0" y="1276350"/>
            <a:ext cx="41148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Vet20_Gray-w-red-sun.jpg"/>
          <p:cNvPicPr>
            <a:picLocks noChangeAspect="1"/>
          </p:cNvPicPr>
          <p:nvPr userDrawn="1"/>
        </p:nvPicPr>
        <p:blipFill>
          <a:blip r:embed="rId2" cstate="print"/>
          <a:stretch>
            <a:fillRect/>
          </a:stretch>
        </p:blipFill>
        <p:spPr>
          <a:xfrm>
            <a:off x="1317974" y="3867150"/>
            <a:ext cx="2156460" cy="604911"/>
          </a:xfrm>
          <a:prstGeom prst="rect">
            <a:avLst/>
          </a:prstGeom>
        </p:spPr>
      </p:pic>
      <p:pic>
        <p:nvPicPr>
          <p:cNvPr id="8" name="Picture 7" descr="Left-side-front.png"/>
          <p:cNvPicPr>
            <a:picLocks noChangeAspect="1"/>
          </p:cNvPicPr>
          <p:nvPr userDrawn="1"/>
        </p:nvPicPr>
        <p:blipFill>
          <a:blip r:embed="rId3" cstate="print"/>
          <a:stretch>
            <a:fillRect/>
          </a:stretch>
        </p:blipFill>
        <p:spPr>
          <a:xfrm>
            <a:off x="906210" y="1047750"/>
            <a:ext cx="2979989" cy="3047715"/>
          </a:xfrm>
          <a:prstGeom prst="rect">
            <a:avLst/>
          </a:prstGeom>
        </p:spPr>
      </p:pic>
      <p:sp>
        <p:nvSpPr>
          <p:cNvPr id="10" name="TextBox 9"/>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4E008E"/>
                </a:solidFill>
                <a:latin typeface="Arial" pitchFamily="34" charset="0"/>
                <a:cs typeface="Arial" pitchFamily="34" charset="0"/>
              </a:rPr>
              <a:t>Vet BP</a:t>
            </a:r>
          </a:p>
        </p:txBody>
      </p:sp>
      <p:pic>
        <p:nvPicPr>
          <p:cNvPr id="11" name="Picture 10" descr="Icons_Color_1x1-09.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2" name="Rectangle 11"/>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4"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5"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ection Title">
    <p:spTree>
      <p:nvGrpSpPr>
        <p:cNvPr id="1" name=""/>
        <p:cNvGrpSpPr/>
        <p:nvPr/>
      </p:nvGrpSpPr>
      <p:grpSpPr>
        <a:xfrm>
          <a:off x="0" y="0"/>
          <a:ext cx="0" cy="0"/>
          <a:chOff x="0" y="0"/>
          <a:chExt cx="0" cy="0"/>
        </a:xfrm>
      </p:grpSpPr>
      <p:pic>
        <p:nvPicPr>
          <p:cNvPr id="15" name="Picture 14" descr="SunTech_MountainSunrise_ForPPT.jpg"/>
          <p:cNvPicPr>
            <a:picLocks noChangeAspect="1"/>
          </p:cNvPicPr>
          <p:nvPr userDrawn="1"/>
        </p:nvPicPr>
        <p:blipFill>
          <a:blip r:embed="rId2" cstate="print"/>
          <a:stretch>
            <a:fillRect/>
          </a:stretch>
        </p:blipFill>
        <p:spPr>
          <a:xfrm>
            <a:off x="0" y="0"/>
            <a:ext cx="9144000" cy="5143500"/>
          </a:xfrm>
          <a:prstGeom prst="rect">
            <a:avLst/>
          </a:prstGeom>
        </p:spPr>
      </p:pic>
      <p:sp>
        <p:nvSpPr>
          <p:cNvPr id="20" name="Rectangle 19"/>
          <p:cNvSpPr/>
          <p:nvPr userDrawn="1"/>
        </p:nvSpPr>
        <p:spPr bwMode="auto">
          <a:xfrm>
            <a:off x="0" y="0"/>
            <a:ext cx="9144000" cy="51435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pic>
        <p:nvPicPr>
          <p:cNvPr id="12" name="Picture 11" descr="SunTech-Medical_No-Tag_White.png"/>
          <p:cNvPicPr>
            <a:picLocks noChangeAspect="1"/>
          </p:cNvPicPr>
          <p:nvPr userDrawn="1"/>
        </p:nvPicPr>
        <p:blipFill>
          <a:blip r:embed="rId3" cstate="print"/>
          <a:stretch>
            <a:fillRect/>
          </a:stretch>
        </p:blipFill>
        <p:spPr>
          <a:xfrm>
            <a:off x="5638800" y="209551"/>
            <a:ext cx="2895600" cy="571881"/>
          </a:xfrm>
          <a:prstGeom prst="rect">
            <a:avLst/>
          </a:prstGeom>
        </p:spPr>
      </p:pic>
      <p:sp>
        <p:nvSpPr>
          <p:cNvPr id="34" name="Rectangle 33"/>
          <p:cNvSpPr/>
          <p:nvPr userDrawn="1"/>
        </p:nvSpPr>
        <p:spPr>
          <a:xfrm>
            <a:off x="0" y="0"/>
            <a:ext cx="9144000" cy="819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a:spLocks noGrp="1"/>
          </p:cNvSpPr>
          <p:nvPr>
            <p:ph type="ctrTitle"/>
          </p:nvPr>
        </p:nvSpPr>
        <p:spPr>
          <a:xfrm>
            <a:off x="457200" y="895350"/>
            <a:ext cx="7772400" cy="1102519"/>
          </a:xfrm>
        </p:spPr>
        <p:txBody>
          <a:bodyPr anchor="b"/>
          <a:lstStyle>
            <a:lvl1pPr>
              <a:defRPr b="0">
                <a:solidFill>
                  <a:schemeClr val="tx1"/>
                </a:solidFill>
              </a:defRPr>
            </a:lvl1pPr>
          </a:lstStyle>
          <a:p>
            <a:r>
              <a:rPr lang="en-US" dirty="0"/>
              <a:t>Click to edit Master title style</a:t>
            </a:r>
          </a:p>
        </p:txBody>
      </p:sp>
      <p:sp>
        <p:nvSpPr>
          <p:cNvPr id="24" name="Subtitle 2"/>
          <p:cNvSpPr>
            <a:spLocks noGrp="1"/>
          </p:cNvSpPr>
          <p:nvPr>
            <p:ph type="subTitle" idx="1" hasCustomPrompt="1"/>
          </p:nvPr>
        </p:nvSpPr>
        <p:spPr>
          <a:xfrm>
            <a:off x="457200" y="2212180"/>
            <a:ext cx="6400800" cy="2188369"/>
          </a:xfrm>
        </p:spPr>
        <p:txBody>
          <a:bodyPr>
            <a:normAutofit/>
          </a:bodyPr>
          <a:lstStyle>
            <a:lvl1pPr marL="0" indent="0" algn="l">
              <a:buNone/>
              <a:defRPr sz="20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endParaRPr lang="en-US" dirty="0"/>
          </a:p>
        </p:txBody>
      </p:sp>
      <p:sp>
        <p:nvSpPr>
          <p:cNvPr id="10" name="Rectangle 9"/>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3"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4"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nal Slide Custom Text">
    <p:bg>
      <p:bgRef idx="1001">
        <a:schemeClr val="bg1"/>
      </p:bgRef>
    </p:bg>
    <p:spTree>
      <p:nvGrpSpPr>
        <p:cNvPr id="1" name=""/>
        <p:cNvGrpSpPr/>
        <p:nvPr/>
      </p:nvGrpSpPr>
      <p:grpSpPr>
        <a:xfrm>
          <a:off x="0" y="0"/>
          <a:ext cx="0" cy="0"/>
          <a:chOff x="0" y="0"/>
          <a:chExt cx="0" cy="0"/>
        </a:xfrm>
      </p:grpSpPr>
      <p:pic>
        <p:nvPicPr>
          <p:cNvPr id="26" name="Picture 25" descr="SunTech_MountainSunrise_ForPPT.jpg"/>
          <p:cNvPicPr>
            <a:picLocks noChangeAspect="1"/>
          </p:cNvPicPr>
          <p:nvPr userDrawn="1"/>
        </p:nvPicPr>
        <p:blipFill>
          <a:blip r:embed="rId2" cstate="print"/>
          <a:stretch>
            <a:fillRect/>
          </a:stretch>
        </p:blipFill>
        <p:spPr>
          <a:xfrm>
            <a:off x="0" y="0"/>
            <a:ext cx="9144000" cy="5143500"/>
          </a:xfrm>
          <a:prstGeom prst="rect">
            <a:avLst/>
          </a:prstGeom>
        </p:spPr>
      </p:pic>
      <p:sp>
        <p:nvSpPr>
          <p:cNvPr id="32" name="Rectangle 31"/>
          <p:cNvSpPr/>
          <p:nvPr userDrawn="1"/>
        </p:nvSpPr>
        <p:spPr bwMode="auto">
          <a:xfrm>
            <a:off x="0" y="0"/>
            <a:ext cx="9144000" cy="51435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23" name="Rectangle 22"/>
          <p:cNvSpPr/>
          <p:nvPr userDrawn="1"/>
        </p:nvSpPr>
        <p:spPr>
          <a:xfrm>
            <a:off x="0" y="4248150"/>
            <a:ext cx="9144000" cy="8953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6"/>
          <p:cNvGrpSpPr/>
          <p:nvPr userDrawn="1"/>
        </p:nvGrpSpPr>
        <p:grpSpPr>
          <a:xfrm>
            <a:off x="1485900" y="4346116"/>
            <a:ext cx="6172200" cy="740234"/>
            <a:chOff x="1447800" y="4346116"/>
            <a:chExt cx="6172200" cy="740234"/>
          </a:xfrm>
        </p:grpSpPr>
        <p:grpSp>
          <p:nvGrpSpPr>
            <p:cNvPr id="4" name="Group 47"/>
            <p:cNvGrpSpPr/>
            <p:nvPr userDrawn="1"/>
          </p:nvGrpSpPr>
          <p:grpSpPr>
            <a:xfrm>
              <a:off x="2510790" y="4346116"/>
              <a:ext cx="857250" cy="740234"/>
              <a:chOff x="838200" y="4177040"/>
              <a:chExt cx="1143000" cy="986978"/>
            </a:xfrm>
          </p:grpSpPr>
          <p:pic>
            <p:nvPicPr>
              <p:cNvPr id="52" name="Picture 51" descr="Icons_White_1x1-01.png"/>
              <p:cNvPicPr>
                <a:picLocks noChangeAspect="1"/>
              </p:cNvPicPr>
              <p:nvPr userDrawn="1"/>
            </p:nvPicPr>
            <p:blipFill>
              <a:blip r:embed="rId3" cstate="print"/>
              <a:stretch>
                <a:fillRect/>
              </a:stretch>
            </p:blipFill>
            <p:spPr>
              <a:xfrm>
                <a:off x="1066800" y="4177040"/>
                <a:ext cx="685800" cy="685800"/>
              </a:xfrm>
              <a:prstGeom prst="rect">
                <a:avLst/>
              </a:prstGeom>
            </p:spPr>
          </p:pic>
          <p:sp>
            <p:nvSpPr>
              <p:cNvPr id="53" name="TextBox 52"/>
              <p:cNvSpPr txBox="1"/>
              <p:nvPr userDrawn="1"/>
            </p:nvSpPr>
            <p:spPr>
              <a:xfrm>
                <a:off x="838200" y="4835723"/>
                <a:ext cx="1143000" cy="328295"/>
              </a:xfrm>
              <a:prstGeom prst="rect">
                <a:avLst/>
              </a:prstGeom>
              <a:noFill/>
            </p:spPr>
            <p:txBody>
              <a:bodyPr wrap="square" rtlCol="0">
                <a:spAutoFit/>
              </a:bodyPr>
              <a:lstStyle/>
              <a:p>
                <a:pPr algn="ctr"/>
                <a:r>
                  <a:rPr lang="en-US" sz="1000" dirty="0" err="1">
                    <a:solidFill>
                      <a:schemeClr val="bg1"/>
                    </a:solidFill>
                    <a:latin typeface="Arial" pitchFamily="34" charset="0"/>
                    <a:cs typeface="Arial" pitchFamily="34" charset="0"/>
                  </a:rPr>
                  <a:t>BP</a:t>
                </a:r>
                <a:r>
                  <a:rPr lang="en-US" sz="1000" baseline="0" dirty="0" err="1">
                    <a:solidFill>
                      <a:schemeClr val="bg1"/>
                    </a:solidFill>
                    <a:latin typeface="Arial" pitchFamily="34" charset="0"/>
                    <a:cs typeface="Arial" pitchFamily="34" charset="0"/>
                  </a:rPr>
                  <a:t>+Vitals</a:t>
                </a:r>
                <a:endParaRPr lang="en-US" sz="1000" dirty="0">
                  <a:solidFill>
                    <a:schemeClr val="bg1"/>
                  </a:solidFill>
                  <a:latin typeface="Arial" pitchFamily="34" charset="0"/>
                  <a:cs typeface="Arial" pitchFamily="34" charset="0"/>
                </a:endParaRPr>
              </a:p>
            </p:txBody>
          </p:sp>
        </p:grpSp>
        <p:grpSp>
          <p:nvGrpSpPr>
            <p:cNvPr id="5" name="Group 46"/>
            <p:cNvGrpSpPr/>
            <p:nvPr userDrawn="1"/>
          </p:nvGrpSpPr>
          <p:grpSpPr>
            <a:xfrm>
              <a:off x="5699760" y="4346116"/>
              <a:ext cx="857250" cy="740232"/>
              <a:chOff x="2362200" y="4177040"/>
              <a:chExt cx="1143000" cy="986975"/>
            </a:xfrm>
          </p:grpSpPr>
          <p:pic>
            <p:nvPicPr>
              <p:cNvPr id="50" name="Picture 49" descr="Icons_White_1x1-02.png"/>
              <p:cNvPicPr>
                <a:picLocks noChangeAspect="1"/>
              </p:cNvPicPr>
              <p:nvPr userDrawn="1"/>
            </p:nvPicPr>
            <p:blipFill>
              <a:blip r:embed="rId4" cstate="print"/>
              <a:stretch>
                <a:fillRect/>
              </a:stretch>
            </p:blipFill>
            <p:spPr>
              <a:xfrm>
                <a:off x="2590800" y="4177040"/>
                <a:ext cx="685800" cy="685800"/>
              </a:xfrm>
              <a:prstGeom prst="rect">
                <a:avLst/>
              </a:prstGeom>
            </p:spPr>
          </p:pic>
          <p:sp>
            <p:nvSpPr>
              <p:cNvPr id="51" name="TextBox 50"/>
              <p:cNvSpPr txBox="1"/>
              <p:nvPr userDrawn="1"/>
            </p:nvSpPr>
            <p:spPr>
              <a:xfrm>
                <a:off x="23622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Stress BP</a:t>
                </a:r>
              </a:p>
            </p:txBody>
          </p:sp>
        </p:grpSp>
        <p:grpSp>
          <p:nvGrpSpPr>
            <p:cNvPr id="6" name="Group 45"/>
            <p:cNvGrpSpPr/>
            <p:nvPr userDrawn="1"/>
          </p:nvGrpSpPr>
          <p:grpSpPr>
            <a:xfrm>
              <a:off x="6762750" y="4346116"/>
              <a:ext cx="857250" cy="740232"/>
              <a:chOff x="3429000" y="4177040"/>
              <a:chExt cx="1143000" cy="986975"/>
            </a:xfrm>
          </p:grpSpPr>
          <p:pic>
            <p:nvPicPr>
              <p:cNvPr id="48" name="Picture 47" descr="Icons_White_1x1-03.png"/>
              <p:cNvPicPr>
                <a:picLocks noChangeAspect="1"/>
              </p:cNvPicPr>
              <p:nvPr userDrawn="1"/>
            </p:nvPicPr>
            <p:blipFill>
              <a:blip r:embed="rId5" cstate="print"/>
              <a:stretch>
                <a:fillRect/>
              </a:stretch>
            </p:blipFill>
            <p:spPr>
              <a:xfrm>
                <a:off x="3657600" y="4177040"/>
                <a:ext cx="685800" cy="685800"/>
              </a:xfrm>
              <a:prstGeom prst="rect">
                <a:avLst/>
              </a:prstGeom>
            </p:spPr>
          </p:pic>
          <p:sp>
            <p:nvSpPr>
              <p:cNvPr id="49" name="TextBox 48"/>
              <p:cNvSpPr txBox="1"/>
              <p:nvPr userDrawn="1"/>
            </p:nvSpPr>
            <p:spPr>
              <a:xfrm>
                <a:off x="34290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Vet BP</a:t>
                </a:r>
              </a:p>
            </p:txBody>
          </p:sp>
        </p:grpSp>
        <p:grpSp>
          <p:nvGrpSpPr>
            <p:cNvPr id="7" name="Group 44"/>
            <p:cNvGrpSpPr/>
            <p:nvPr userDrawn="1"/>
          </p:nvGrpSpPr>
          <p:grpSpPr>
            <a:xfrm>
              <a:off x="4636770" y="4346116"/>
              <a:ext cx="857250" cy="740232"/>
              <a:chOff x="4572000" y="4177040"/>
              <a:chExt cx="1143000" cy="986975"/>
            </a:xfrm>
          </p:grpSpPr>
          <p:pic>
            <p:nvPicPr>
              <p:cNvPr id="46" name="Picture 45" descr="Icons_White_1x1-05.png"/>
              <p:cNvPicPr>
                <a:picLocks noChangeAspect="1"/>
              </p:cNvPicPr>
              <p:nvPr userDrawn="1"/>
            </p:nvPicPr>
            <p:blipFill>
              <a:blip r:embed="rId6" cstate="print"/>
              <a:stretch>
                <a:fillRect/>
              </a:stretch>
            </p:blipFill>
            <p:spPr>
              <a:xfrm>
                <a:off x="4800600" y="4177040"/>
                <a:ext cx="685800" cy="685800"/>
              </a:xfrm>
              <a:prstGeom prst="rect">
                <a:avLst/>
              </a:prstGeom>
            </p:spPr>
          </p:pic>
          <p:sp>
            <p:nvSpPr>
              <p:cNvPr id="47" name="TextBox 46"/>
              <p:cNvSpPr txBox="1"/>
              <p:nvPr userDrawn="1"/>
            </p:nvSpPr>
            <p:spPr>
              <a:xfrm>
                <a:off x="45720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OEM NIBP</a:t>
                </a:r>
              </a:p>
            </p:txBody>
          </p:sp>
        </p:grpSp>
        <p:grpSp>
          <p:nvGrpSpPr>
            <p:cNvPr id="8" name="Group 42"/>
            <p:cNvGrpSpPr/>
            <p:nvPr userDrawn="1"/>
          </p:nvGrpSpPr>
          <p:grpSpPr>
            <a:xfrm>
              <a:off x="3573780" y="4346116"/>
              <a:ext cx="857250" cy="740232"/>
              <a:chOff x="5715000" y="4177040"/>
              <a:chExt cx="1143000" cy="986975"/>
            </a:xfrm>
          </p:grpSpPr>
          <p:pic>
            <p:nvPicPr>
              <p:cNvPr id="44" name="Picture 43" descr="Icons_White_1x1-04.png"/>
              <p:cNvPicPr>
                <a:picLocks noChangeAspect="1"/>
              </p:cNvPicPr>
              <p:nvPr userDrawn="1"/>
            </p:nvPicPr>
            <p:blipFill>
              <a:blip r:embed="rId7" cstate="print"/>
              <a:stretch>
                <a:fillRect/>
              </a:stretch>
            </p:blipFill>
            <p:spPr>
              <a:xfrm>
                <a:off x="5943600" y="4177040"/>
                <a:ext cx="685800" cy="685800"/>
              </a:xfrm>
              <a:prstGeom prst="rect">
                <a:avLst/>
              </a:prstGeom>
            </p:spPr>
          </p:pic>
          <p:sp>
            <p:nvSpPr>
              <p:cNvPr id="45" name="TextBox 44"/>
              <p:cNvSpPr txBox="1"/>
              <p:nvPr userDrawn="1"/>
            </p:nvSpPr>
            <p:spPr>
              <a:xfrm>
                <a:off x="57150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BP Cuffs</a:t>
                </a:r>
              </a:p>
            </p:txBody>
          </p:sp>
        </p:grpSp>
        <p:grpSp>
          <p:nvGrpSpPr>
            <p:cNvPr id="9" name="Group 43"/>
            <p:cNvGrpSpPr/>
            <p:nvPr userDrawn="1"/>
          </p:nvGrpSpPr>
          <p:grpSpPr>
            <a:xfrm>
              <a:off x="1447800" y="4346116"/>
              <a:ext cx="857250" cy="740232"/>
              <a:chOff x="7162800" y="4177040"/>
              <a:chExt cx="1143000" cy="986975"/>
            </a:xfrm>
          </p:grpSpPr>
          <p:pic>
            <p:nvPicPr>
              <p:cNvPr id="39" name="Picture 38" descr="Icons_White_1x1-06.png"/>
              <p:cNvPicPr>
                <a:picLocks noChangeAspect="1"/>
              </p:cNvPicPr>
              <p:nvPr userDrawn="1"/>
            </p:nvPicPr>
            <p:blipFill>
              <a:blip r:embed="rId8" cstate="print"/>
              <a:stretch>
                <a:fillRect/>
              </a:stretch>
            </p:blipFill>
            <p:spPr>
              <a:xfrm>
                <a:off x="7391400" y="4177040"/>
                <a:ext cx="685800" cy="685800"/>
              </a:xfrm>
              <a:prstGeom prst="rect">
                <a:avLst/>
              </a:prstGeom>
            </p:spPr>
          </p:pic>
          <p:sp>
            <p:nvSpPr>
              <p:cNvPr id="43" name="TextBox 42"/>
              <p:cNvSpPr txBox="1"/>
              <p:nvPr userDrawn="1"/>
            </p:nvSpPr>
            <p:spPr>
              <a:xfrm>
                <a:off x="71628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ABPM</a:t>
                </a:r>
              </a:p>
            </p:txBody>
          </p:sp>
        </p:grpSp>
      </p:grpSp>
      <p:sp>
        <p:nvSpPr>
          <p:cNvPr id="27" name="Title 1"/>
          <p:cNvSpPr>
            <a:spLocks noGrp="1"/>
          </p:cNvSpPr>
          <p:nvPr>
            <p:ph type="title"/>
          </p:nvPr>
        </p:nvSpPr>
        <p:spPr>
          <a:xfrm>
            <a:off x="457200" y="205979"/>
            <a:ext cx="8229600" cy="857250"/>
          </a:xfrm>
        </p:spPr>
        <p:txBody>
          <a:bodyPr/>
          <a:lstStyle>
            <a:lvl1pPr>
              <a:defRPr>
                <a:solidFill>
                  <a:schemeClr val="tx1"/>
                </a:solidFill>
              </a:defRPr>
            </a:lvl1pPr>
          </a:lstStyle>
          <a:p>
            <a:r>
              <a:rPr lang="en-US" dirty="0"/>
              <a:t>Click to edit Master title style</a:t>
            </a:r>
          </a:p>
        </p:txBody>
      </p:sp>
      <p:sp>
        <p:nvSpPr>
          <p:cNvPr id="28" name="Text Placeholder 5"/>
          <p:cNvSpPr>
            <a:spLocks noGrp="1"/>
          </p:cNvSpPr>
          <p:nvPr>
            <p:ph type="body" sz="quarter" idx="12"/>
          </p:nvPr>
        </p:nvSpPr>
        <p:spPr>
          <a:xfrm>
            <a:off x="457200" y="1276350"/>
            <a:ext cx="8229600" cy="2971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Slide Thank You">
    <p:bg>
      <p:bgRef idx="1001">
        <a:schemeClr val="bg1"/>
      </p:bgRef>
    </p:bg>
    <p:spTree>
      <p:nvGrpSpPr>
        <p:cNvPr id="1" name=""/>
        <p:cNvGrpSpPr/>
        <p:nvPr/>
      </p:nvGrpSpPr>
      <p:grpSpPr>
        <a:xfrm>
          <a:off x="0" y="0"/>
          <a:ext cx="0" cy="0"/>
          <a:chOff x="0" y="0"/>
          <a:chExt cx="0" cy="0"/>
        </a:xfrm>
      </p:grpSpPr>
      <p:pic>
        <p:nvPicPr>
          <p:cNvPr id="26" name="Picture 25" descr="SunTech_MountainSunrise_ForPPT.jpg"/>
          <p:cNvPicPr>
            <a:picLocks noChangeAspect="1"/>
          </p:cNvPicPr>
          <p:nvPr userDrawn="1"/>
        </p:nvPicPr>
        <p:blipFill>
          <a:blip r:embed="rId2" cstate="print"/>
          <a:stretch>
            <a:fillRect/>
          </a:stretch>
        </p:blipFill>
        <p:spPr>
          <a:xfrm>
            <a:off x="0" y="0"/>
            <a:ext cx="9144000" cy="5143500"/>
          </a:xfrm>
          <a:prstGeom prst="rect">
            <a:avLst/>
          </a:prstGeom>
        </p:spPr>
      </p:pic>
      <p:sp>
        <p:nvSpPr>
          <p:cNvPr id="32" name="Rectangle 31"/>
          <p:cNvSpPr/>
          <p:nvPr userDrawn="1"/>
        </p:nvSpPr>
        <p:spPr bwMode="auto">
          <a:xfrm>
            <a:off x="0" y="0"/>
            <a:ext cx="9144000" cy="51435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2" name="Title 1"/>
          <p:cNvSpPr>
            <a:spLocks noGrp="1"/>
          </p:cNvSpPr>
          <p:nvPr>
            <p:ph type="ctrTitle" hasCustomPrompt="1"/>
          </p:nvPr>
        </p:nvSpPr>
        <p:spPr>
          <a:xfrm>
            <a:off x="685800" y="1885950"/>
            <a:ext cx="7772400" cy="1102519"/>
          </a:xfrm>
        </p:spPr>
        <p:txBody>
          <a:bodyPr anchor="b">
            <a:normAutofit/>
          </a:bodyPr>
          <a:lstStyle>
            <a:lvl1pPr algn="ctr">
              <a:defRPr sz="4800" b="0">
                <a:solidFill>
                  <a:srgbClr val="333F48"/>
                </a:solidFill>
              </a:defRPr>
            </a:lvl1pPr>
          </a:lstStyle>
          <a:p>
            <a:r>
              <a:rPr lang="en-US" dirty="0"/>
              <a:t>Thank You</a:t>
            </a:r>
          </a:p>
        </p:txBody>
      </p:sp>
      <p:sp>
        <p:nvSpPr>
          <p:cNvPr id="23" name="Rectangle 22"/>
          <p:cNvSpPr/>
          <p:nvPr userDrawn="1"/>
        </p:nvSpPr>
        <p:spPr>
          <a:xfrm>
            <a:off x="0" y="4248150"/>
            <a:ext cx="9144000" cy="8953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SunTech Medical_Difference Tag.png"/>
          <p:cNvPicPr>
            <a:picLocks noChangeAspect="1"/>
          </p:cNvPicPr>
          <p:nvPr userDrawn="1"/>
        </p:nvPicPr>
        <p:blipFill>
          <a:blip r:embed="rId3" cstate="print"/>
          <a:stretch>
            <a:fillRect/>
          </a:stretch>
        </p:blipFill>
        <p:spPr>
          <a:xfrm>
            <a:off x="3162300" y="398329"/>
            <a:ext cx="2819400" cy="725621"/>
          </a:xfrm>
          <a:prstGeom prst="rect">
            <a:avLst/>
          </a:prstGeom>
        </p:spPr>
      </p:pic>
      <p:grpSp>
        <p:nvGrpSpPr>
          <p:cNvPr id="27" name="Group 26"/>
          <p:cNvGrpSpPr/>
          <p:nvPr userDrawn="1"/>
        </p:nvGrpSpPr>
        <p:grpSpPr>
          <a:xfrm>
            <a:off x="1485900" y="4346116"/>
            <a:ext cx="6172200" cy="740234"/>
            <a:chOff x="1447800" y="4346116"/>
            <a:chExt cx="6172200" cy="740234"/>
          </a:xfrm>
        </p:grpSpPr>
        <p:grpSp>
          <p:nvGrpSpPr>
            <p:cNvPr id="28" name="Group 47"/>
            <p:cNvGrpSpPr/>
            <p:nvPr userDrawn="1"/>
          </p:nvGrpSpPr>
          <p:grpSpPr>
            <a:xfrm>
              <a:off x="2510790" y="4346116"/>
              <a:ext cx="857250" cy="740234"/>
              <a:chOff x="838200" y="4177040"/>
              <a:chExt cx="1143000" cy="986978"/>
            </a:xfrm>
          </p:grpSpPr>
          <p:pic>
            <p:nvPicPr>
              <p:cNvPr id="52" name="Picture 51" descr="Icons_White_1x1-01.png"/>
              <p:cNvPicPr>
                <a:picLocks noChangeAspect="1"/>
              </p:cNvPicPr>
              <p:nvPr userDrawn="1"/>
            </p:nvPicPr>
            <p:blipFill>
              <a:blip r:embed="rId4" cstate="print"/>
              <a:stretch>
                <a:fillRect/>
              </a:stretch>
            </p:blipFill>
            <p:spPr>
              <a:xfrm>
                <a:off x="1066800" y="4177040"/>
                <a:ext cx="685800" cy="685800"/>
              </a:xfrm>
              <a:prstGeom prst="rect">
                <a:avLst/>
              </a:prstGeom>
            </p:spPr>
          </p:pic>
          <p:sp>
            <p:nvSpPr>
              <p:cNvPr id="53" name="TextBox 52"/>
              <p:cNvSpPr txBox="1"/>
              <p:nvPr userDrawn="1"/>
            </p:nvSpPr>
            <p:spPr>
              <a:xfrm>
                <a:off x="838200" y="4835723"/>
                <a:ext cx="1143000" cy="328295"/>
              </a:xfrm>
              <a:prstGeom prst="rect">
                <a:avLst/>
              </a:prstGeom>
              <a:noFill/>
            </p:spPr>
            <p:txBody>
              <a:bodyPr wrap="square" rtlCol="0">
                <a:spAutoFit/>
              </a:bodyPr>
              <a:lstStyle/>
              <a:p>
                <a:pPr algn="ctr"/>
                <a:r>
                  <a:rPr lang="en-US" sz="1000" dirty="0" err="1">
                    <a:solidFill>
                      <a:schemeClr val="bg1"/>
                    </a:solidFill>
                    <a:latin typeface="Arial" pitchFamily="34" charset="0"/>
                    <a:cs typeface="Arial" pitchFamily="34" charset="0"/>
                  </a:rPr>
                  <a:t>BP</a:t>
                </a:r>
                <a:r>
                  <a:rPr lang="en-US" sz="1000" baseline="0" dirty="0" err="1">
                    <a:solidFill>
                      <a:schemeClr val="bg1"/>
                    </a:solidFill>
                    <a:latin typeface="Arial" pitchFamily="34" charset="0"/>
                    <a:cs typeface="Arial" pitchFamily="34" charset="0"/>
                  </a:rPr>
                  <a:t>+Vitals</a:t>
                </a:r>
                <a:endParaRPr lang="en-US" sz="1000" dirty="0">
                  <a:solidFill>
                    <a:schemeClr val="bg1"/>
                  </a:solidFill>
                  <a:latin typeface="Arial" pitchFamily="34" charset="0"/>
                  <a:cs typeface="Arial" pitchFamily="34" charset="0"/>
                </a:endParaRPr>
              </a:p>
            </p:txBody>
          </p:sp>
        </p:grpSp>
        <p:grpSp>
          <p:nvGrpSpPr>
            <p:cNvPr id="29" name="Group 46"/>
            <p:cNvGrpSpPr/>
            <p:nvPr userDrawn="1"/>
          </p:nvGrpSpPr>
          <p:grpSpPr>
            <a:xfrm>
              <a:off x="5699760" y="4346116"/>
              <a:ext cx="857250" cy="740232"/>
              <a:chOff x="2362200" y="4177040"/>
              <a:chExt cx="1143000" cy="986975"/>
            </a:xfrm>
          </p:grpSpPr>
          <p:pic>
            <p:nvPicPr>
              <p:cNvPr id="50" name="Picture 49" descr="Icons_White_1x1-02.png"/>
              <p:cNvPicPr>
                <a:picLocks noChangeAspect="1"/>
              </p:cNvPicPr>
              <p:nvPr userDrawn="1"/>
            </p:nvPicPr>
            <p:blipFill>
              <a:blip r:embed="rId5" cstate="print"/>
              <a:stretch>
                <a:fillRect/>
              </a:stretch>
            </p:blipFill>
            <p:spPr>
              <a:xfrm>
                <a:off x="2590800" y="4177040"/>
                <a:ext cx="685800" cy="685800"/>
              </a:xfrm>
              <a:prstGeom prst="rect">
                <a:avLst/>
              </a:prstGeom>
            </p:spPr>
          </p:pic>
          <p:sp>
            <p:nvSpPr>
              <p:cNvPr id="51" name="TextBox 50"/>
              <p:cNvSpPr txBox="1"/>
              <p:nvPr userDrawn="1"/>
            </p:nvSpPr>
            <p:spPr>
              <a:xfrm>
                <a:off x="23622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Stress BP</a:t>
                </a:r>
              </a:p>
            </p:txBody>
          </p:sp>
        </p:grpSp>
        <p:grpSp>
          <p:nvGrpSpPr>
            <p:cNvPr id="30" name="Group 45"/>
            <p:cNvGrpSpPr/>
            <p:nvPr userDrawn="1"/>
          </p:nvGrpSpPr>
          <p:grpSpPr>
            <a:xfrm>
              <a:off x="6762750" y="4346116"/>
              <a:ext cx="857250" cy="740232"/>
              <a:chOff x="3429000" y="4177040"/>
              <a:chExt cx="1143000" cy="986975"/>
            </a:xfrm>
          </p:grpSpPr>
          <p:pic>
            <p:nvPicPr>
              <p:cNvPr id="48" name="Picture 47" descr="Icons_White_1x1-03.png"/>
              <p:cNvPicPr>
                <a:picLocks noChangeAspect="1"/>
              </p:cNvPicPr>
              <p:nvPr userDrawn="1"/>
            </p:nvPicPr>
            <p:blipFill>
              <a:blip r:embed="rId6" cstate="print"/>
              <a:stretch>
                <a:fillRect/>
              </a:stretch>
            </p:blipFill>
            <p:spPr>
              <a:xfrm>
                <a:off x="3657600" y="4177040"/>
                <a:ext cx="685800" cy="685800"/>
              </a:xfrm>
              <a:prstGeom prst="rect">
                <a:avLst/>
              </a:prstGeom>
            </p:spPr>
          </p:pic>
          <p:sp>
            <p:nvSpPr>
              <p:cNvPr id="49" name="TextBox 48"/>
              <p:cNvSpPr txBox="1"/>
              <p:nvPr userDrawn="1"/>
            </p:nvSpPr>
            <p:spPr>
              <a:xfrm>
                <a:off x="34290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Vet BP</a:t>
                </a:r>
              </a:p>
            </p:txBody>
          </p:sp>
        </p:grpSp>
        <p:grpSp>
          <p:nvGrpSpPr>
            <p:cNvPr id="31" name="Group 44"/>
            <p:cNvGrpSpPr/>
            <p:nvPr userDrawn="1"/>
          </p:nvGrpSpPr>
          <p:grpSpPr>
            <a:xfrm>
              <a:off x="4636770" y="4346116"/>
              <a:ext cx="857250" cy="740232"/>
              <a:chOff x="4572000" y="4177040"/>
              <a:chExt cx="1143000" cy="986975"/>
            </a:xfrm>
          </p:grpSpPr>
          <p:pic>
            <p:nvPicPr>
              <p:cNvPr id="46" name="Picture 45" descr="Icons_White_1x1-05.png"/>
              <p:cNvPicPr>
                <a:picLocks noChangeAspect="1"/>
              </p:cNvPicPr>
              <p:nvPr userDrawn="1"/>
            </p:nvPicPr>
            <p:blipFill>
              <a:blip r:embed="rId7" cstate="print"/>
              <a:stretch>
                <a:fillRect/>
              </a:stretch>
            </p:blipFill>
            <p:spPr>
              <a:xfrm>
                <a:off x="4800600" y="4177040"/>
                <a:ext cx="685800" cy="685800"/>
              </a:xfrm>
              <a:prstGeom prst="rect">
                <a:avLst/>
              </a:prstGeom>
            </p:spPr>
          </p:pic>
          <p:sp>
            <p:nvSpPr>
              <p:cNvPr id="47" name="TextBox 46"/>
              <p:cNvSpPr txBox="1"/>
              <p:nvPr userDrawn="1"/>
            </p:nvSpPr>
            <p:spPr>
              <a:xfrm>
                <a:off x="45720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OEM NIBP</a:t>
                </a:r>
              </a:p>
            </p:txBody>
          </p:sp>
        </p:grpSp>
        <p:grpSp>
          <p:nvGrpSpPr>
            <p:cNvPr id="34" name="Group 42"/>
            <p:cNvGrpSpPr/>
            <p:nvPr userDrawn="1"/>
          </p:nvGrpSpPr>
          <p:grpSpPr>
            <a:xfrm>
              <a:off x="3573780" y="4346116"/>
              <a:ext cx="857250" cy="740232"/>
              <a:chOff x="5715000" y="4177040"/>
              <a:chExt cx="1143000" cy="986975"/>
            </a:xfrm>
          </p:grpSpPr>
          <p:pic>
            <p:nvPicPr>
              <p:cNvPr id="44" name="Picture 43" descr="Icons_White_1x1-04.png"/>
              <p:cNvPicPr>
                <a:picLocks noChangeAspect="1"/>
              </p:cNvPicPr>
              <p:nvPr userDrawn="1"/>
            </p:nvPicPr>
            <p:blipFill>
              <a:blip r:embed="rId8" cstate="print"/>
              <a:stretch>
                <a:fillRect/>
              </a:stretch>
            </p:blipFill>
            <p:spPr>
              <a:xfrm>
                <a:off x="5943600" y="4177040"/>
                <a:ext cx="685800" cy="685800"/>
              </a:xfrm>
              <a:prstGeom prst="rect">
                <a:avLst/>
              </a:prstGeom>
            </p:spPr>
          </p:pic>
          <p:sp>
            <p:nvSpPr>
              <p:cNvPr id="45" name="TextBox 44"/>
              <p:cNvSpPr txBox="1"/>
              <p:nvPr userDrawn="1"/>
            </p:nvSpPr>
            <p:spPr>
              <a:xfrm>
                <a:off x="57150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BP Cuffs</a:t>
                </a:r>
              </a:p>
            </p:txBody>
          </p:sp>
        </p:grpSp>
        <p:grpSp>
          <p:nvGrpSpPr>
            <p:cNvPr id="35" name="Group 43"/>
            <p:cNvGrpSpPr/>
            <p:nvPr userDrawn="1"/>
          </p:nvGrpSpPr>
          <p:grpSpPr>
            <a:xfrm>
              <a:off x="1447800" y="4346116"/>
              <a:ext cx="857250" cy="740232"/>
              <a:chOff x="7162800" y="4177040"/>
              <a:chExt cx="1143000" cy="986975"/>
            </a:xfrm>
          </p:grpSpPr>
          <p:pic>
            <p:nvPicPr>
              <p:cNvPr id="39" name="Picture 38" descr="Icons_White_1x1-06.png"/>
              <p:cNvPicPr>
                <a:picLocks noChangeAspect="1"/>
              </p:cNvPicPr>
              <p:nvPr userDrawn="1"/>
            </p:nvPicPr>
            <p:blipFill>
              <a:blip r:embed="rId9" cstate="print"/>
              <a:stretch>
                <a:fillRect/>
              </a:stretch>
            </p:blipFill>
            <p:spPr>
              <a:xfrm>
                <a:off x="7391400" y="4177040"/>
                <a:ext cx="685800" cy="685800"/>
              </a:xfrm>
              <a:prstGeom prst="rect">
                <a:avLst/>
              </a:prstGeom>
            </p:spPr>
          </p:pic>
          <p:sp>
            <p:nvSpPr>
              <p:cNvPr id="43" name="TextBox 42"/>
              <p:cNvSpPr txBox="1"/>
              <p:nvPr userDrawn="1"/>
            </p:nvSpPr>
            <p:spPr>
              <a:xfrm>
                <a:off x="7162800" y="4835720"/>
                <a:ext cx="1143000" cy="328295"/>
              </a:xfrm>
              <a:prstGeom prst="rect">
                <a:avLst/>
              </a:prstGeom>
              <a:noFill/>
            </p:spPr>
            <p:txBody>
              <a:bodyPr wrap="square" rtlCol="0">
                <a:spAutoFit/>
              </a:bodyPr>
              <a:lstStyle/>
              <a:p>
                <a:pPr algn="ctr"/>
                <a:r>
                  <a:rPr lang="en-US" sz="1000" dirty="0">
                    <a:solidFill>
                      <a:schemeClr val="bg1"/>
                    </a:solidFill>
                    <a:latin typeface="Arial" pitchFamily="34" charset="0"/>
                    <a:cs typeface="Arial" pitchFamily="34" charset="0"/>
                  </a:rPr>
                  <a:t>ABPM</a:t>
                </a:r>
              </a:p>
            </p:txBody>
          </p:sp>
        </p:grpSp>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PM Section Title">
    <p:spTree>
      <p:nvGrpSpPr>
        <p:cNvPr id="1" name=""/>
        <p:cNvGrpSpPr/>
        <p:nvPr/>
      </p:nvGrpSpPr>
      <p:grpSpPr>
        <a:xfrm>
          <a:off x="0" y="0"/>
          <a:ext cx="0" cy="0"/>
          <a:chOff x="0" y="0"/>
          <a:chExt cx="0" cy="0"/>
        </a:xfrm>
      </p:grpSpPr>
      <p:pic>
        <p:nvPicPr>
          <p:cNvPr id="13" name="Picture 12" descr="ABPM_Image_ForPPT.jpg"/>
          <p:cNvPicPr>
            <a:picLocks noChangeAspect="1"/>
          </p:cNvPicPr>
          <p:nvPr userDrawn="1"/>
        </p:nvPicPr>
        <p:blipFill>
          <a:blip r:embed="rId2" cstate="print"/>
          <a:stretch>
            <a:fillRect/>
          </a:stretch>
        </p:blipFill>
        <p:spPr>
          <a:xfrm>
            <a:off x="0" y="0"/>
            <a:ext cx="9144000" cy="5143500"/>
          </a:xfrm>
          <a:prstGeom prst="rect">
            <a:avLst/>
          </a:prstGeom>
        </p:spPr>
      </p:pic>
      <p:sp>
        <p:nvSpPr>
          <p:cNvPr id="20" name="Rectangle 19"/>
          <p:cNvSpPr/>
          <p:nvPr userDrawn="1"/>
        </p:nvSpPr>
        <p:spPr bwMode="auto">
          <a:xfrm>
            <a:off x="0" y="0"/>
            <a:ext cx="9144000" cy="51435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pic>
        <p:nvPicPr>
          <p:cNvPr id="12" name="Picture 11" descr="SunTech-Medical_No-Tag_White.png"/>
          <p:cNvPicPr>
            <a:picLocks noChangeAspect="1"/>
          </p:cNvPicPr>
          <p:nvPr userDrawn="1"/>
        </p:nvPicPr>
        <p:blipFill>
          <a:blip r:embed="rId3" cstate="print"/>
          <a:stretch>
            <a:fillRect/>
          </a:stretch>
        </p:blipFill>
        <p:spPr>
          <a:xfrm>
            <a:off x="5638800" y="209551"/>
            <a:ext cx="2895600" cy="571881"/>
          </a:xfrm>
          <a:prstGeom prst="rect">
            <a:avLst/>
          </a:prstGeom>
        </p:spPr>
      </p:pic>
      <p:sp>
        <p:nvSpPr>
          <p:cNvPr id="34" name="Rectangle 33"/>
          <p:cNvSpPr/>
          <p:nvPr userDrawn="1"/>
        </p:nvSpPr>
        <p:spPr>
          <a:xfrm>
            <a:off x="0" y="0"/>
            <a:ext cx="9144000" cy="81915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Icons_White_1x1-06.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23" name="Title 1"/>
          <p:cNvSpPr>
            <a:spLocks noGrp="1"/>
          </p:cNvSpPr>
          <p:nvPr>
            <p:ph type="ctrTitle"/>
          </p:nvPr>
        </p:nvSpPr>
        <p:spPr>
          <a:xfrm>
            <a:off x="457200" y="895350"/>
            <a:ext cx="7772400" cy="1102519"/>
          </a:xfrm>
        </p:spPr>
        <p:txBody>
          <a:bodyPr anchor="b"/>
          <a:lstStyle>
            <a:lvl1pPr>
              <a:defRPr b="0">
                <a:solidFill>
                  <a:schemeClr val="tx1"/>
                </a:solidFill>
              </a:defRPr>
            </a:lvl1pPr>
          </a:lstStyle>
          <a:p>
            <a:r>
              <a:rPr lang="en-US" dirty="0"/>
              <a:t>Click to edit Master title style</a:t>
            </a:r>
          </a:p>
        </p:txBody>
      </p:sp>
      <p:sp>
        <p:nvSpPr>
          <p:cNvPr id="24" name="Subtitle 2"/>
          <p:cNvSpPr>
            <a:spLocks noGrp="1"/>
          </p:cNvSpPr>
          <p:nvPr>
            <p:ph type="subTitle" idx="1" hasCustomPrompt="1"/>
          </p:nvPr>
        </p:nvSpPr>
        <p:spPr>
          <a:xfrm>
            <a:off x="457200" y="2212180"/>
            <a:ext cx="6400800" cy="2188369"/>
          </a:xfrm>
        </p:spPr>
        <p:txBody>
          <a:bodyPr>
            <a:normAutofit/>
          </a:bodyPr>
          <a:lstStyle>
            <a:lvl1pPr marL="0" indent="0" algn="l">
              <a:buNone/>
              <a:defRPr sz="20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endParaRPr lang="en-US" dirty="0"/>
          </a:p>
        </p:txBody>
      </p:sp>
      <p:sp>
        <p:nvSpPr>
          <p:cNvPr id="28" name="TextBox 27"/>
          <p:cNvSpPr txBox="1"/>
          <p:nvPr userDrawn="1"/>
        </p:nvSpPr>
        <p:spPr>
          <a:xfrm>
            <a:off x="5638800" y="230773"/>
            <a:ext cx="2667000" cy="338554"/>
          </a:xfrm>
          <a:prstGeom prst="rect">
            <a:avLst/>
          </a:prstGeom>
          <a:noFill/>
        </p:spPr>
        <p:txBody>
          <a:bodyPr wrap="square" rtlCol="0">
            <a:spAutoFit/>
          </a:bodyPr>
          <a:lstStyle/>
          <a:p>
            <a:pPr algn="r"/>
            <a:r>
              <a:rPr lang="en-US" sz="1600" dirty="0">
                <a:solidFill>
                  <a:schemeClr val="bg1"/>
                </a:solidFill>
                <a:latin typeface="Arial" pitchFamily="34" charset="0"/>
                <a:cs typeface="Arial" pitchFamily="34" charset="0"/>
              </a:rPr>
              <a:t>ABPM</a:t>
            </a:r>
          </a:p>
        </p:txBody>
      </p:sp>
      <p:sp>
        <p:nvSpPr>
          <p:cNvPr id="14" name="Rectangle 13"/>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6"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7"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PM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 y="1276350"/>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00AEC7"/>
                </a:solidFill>
                <a:latin typeface="Arial" pitchFamily="34" charset="0"/>
                <a:cs typeface="Arial" pitchFamily="34" charset="0"/>
              </a:rPr>
              <a:t>ABPM</a:t>
            </a:r>
          </a:p>
        </p:txBody>
      </p:sp>
      <p:pic>
        <p:nvPicPr>
          <p:cNvPr id="8" name="Picture 7" descr="Icons_Color_1x1-12.png"/>
          <p:cNvPicPr>
            <a:picLocks noChangeAspect="1"/>
          </p:cNvPicPr>
          <p:nvPr userDrawn="1"/>
        </p:nvPicPr>
        <p:blipFill>
          <a:blip r:embed="rId2" cstate="print"/>
          <a:stretch>
            <a:fillRect/>
          </a:stretch>
        </p:blipFill>
        <p:spPr>
          <a:xfrm>
            <a:off x="8305800" y="57150"/>
            <a:ext cx="685800" cy="685800"/>
          </a:xfrm>
          <a:prstGeom prst="rect">
            <a:avLst/>
          </a:prstGeom>
        </p:spPr>
      </p:pic>
      <p:sp>
        <p:nvSpPr>
          <p:cNvPr id="9" name="Rectangle 8"/>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1"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2"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P+Vitals Section Title">
    <p:spTree>
      <p:nvGrpSpPr>
        <p:cNvPr id="1" name=""/>
        <p:cNvGrpSpPr/>
        <p:nvPr/>
      </p:nvGrpSpPr>
      <p:grpSpPr>
        <a:xfrm>
          <a:off x="0" y="0"/>
          <a:ext cx="0" cy="0"/>
          <a:chOff x="0" y="0"/>
          <a:chExt cx="0" cy="0"/>
        </a:xfrm>
      </p:grpSpPr>
      <p:pic>
        <p:nvPicPr>
          <p:cNvPr id="17" name="Picture 16" descr="BPVitals_Image_PPT.jpg"/>
          <p:cNvPicPr>
            <a:picLocks noChangeAspect="1"/>
          </p:cNvPicPr>
          <p:nvPr userDrawn="1"/>
        </p:nvPicPr>
        <p:blipFill>
          <a:blip r:embed="rId2" cstate="print"/>
          <a:stretch>
            <a:fillRect/>
          </a:stretch>
        </p:blipFill>
        <p:spPr>
          <a:xfrm>
            <a:off x="0" y="0"/>
            <a:ext cx="9144000" cy="5143500"/>
          </a:xfrm>
          <a:prstGeom prst="rect">
            <a:avLst/>
          </a:prstGeom>
        </p:spPr>
      </p:pic>
      <p:sp>
        <p:nvSpPr>
          <p:cNvPr id="20" name="Rectangle 19"/>
          <p:cNvSpPr/>
          <p:nvPr userDrawn="1"/>
        </p:nvSpPr>
        <p:spPr bwMode="auto">
          <a:xfrm>
            <a:off x="0" y="0"/>
            <a:ext cx="9144000" cy="51435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pic>
        <p:nvPicPr>
          <p:cNvPr id="12" name="Picture 11" descr="SunTech-Medical_No-Tag_White.png"/>
          <p:cNvPicPr>
            <a:picLocks noChangeAspect="1"/>
          </p:cNvPicPr>
          <p:nvPr userDrawn="1"/>
        </p:nvPicPr>
        <p:blipFill>
          <a:blip r:embed="rId3" cstate="print"/>
          <a:stretch>
            <a:fillRect/>
          </a:stretch>
        </p:blipFill>
        <p:spPr>
          <a:xfrm>
            <a:off x="5638800" y="209551"/>
            <a:ext cx="2895600" cy="571881"/>
          </a:xfrm>
          <a:prstGeom prst="rect">
            <a:avLst/>
          </a:prstGeom>
        </p:spPr>
      </p:pic>
      <p:sp>
        <p:nvSpPr>
          <p:cNvPr id="34" name="Rectangle 33"/>
          <p:cNvSpPr/>
          <p:nvPr userDrawn="1"/>
        </p:nvSpPr>
        <p:spPr>
          <a:xfrm>
            <a:off x="0" y="0"/>
            <a:ext cx="9144000" cy="81915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p:cNvSpPr>
            <a:spLocks noGrp="1"/>
          </p:cNvSpPr>
          <p:nvPr>
            <p:ph type="ctrTitle"/>
          </p:nvPr>
        </p:nvSpPr>
        <p:spPr>
          <a:xfrm>
            <a:off x="457200" y="895350"/>
            <a:ext cx="7772400" cy="1102519"/>
          </a:xfrm>
        </p:spPr>
        <p:txBody>
          <a:bodyPr anchor="b"/>
          <a:lstStyle>
            <a:lvl1pPr>
              <a:defRPr b="0">
                <a:solidFill>
                  <a:schemeClr val="tx1"/>
                </a:solidFill>
              </a:defRPr>
            </a:lvl1pPr>
          </a:lstStyle>
          <a:p>
            <a:r>
              <a:rPr lang="en-US" dirty="0"/>
              <a:t>Click to edit Master title style</a:t>
            </a:r>
          </a:p>
        </p:txBody>
      </p:sp>
      <p:sp>
        <p:nvSpPr>
          <p:cNvPr id="24" name="Subtitle 2"/>
          <p:cNvSpPr>
            <a:spLocks noGrp="1"/>
          </p:cNvSpPr>
          <p:nvPr>
            <p:ph type="subTitle" idx="1" hasCustomPrompt="1"/>
          </p:nvPr>
        </p:nvSpPr>
        <p:spPr>
          <a:xfrm>
            <a:off x="457200" y="2212180"/>
            <a:ext cx="6400800" cy="2188369"/>
          </a:xfrm>
        </p:spPr>
        <p:txBody>
          <a:bodyPr>
            <a:normAutofit/>
          </a:bodyPr>
          <a:lstStyle>
            <a:lvl1pPr marL="0" indent="0" algn="l">
              <a:buNone/>
              <a:defRPr sz="20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endParaRPr lang="en-US" dirty="0"/>
          </a:p>
        </p:txBody>
      </p:sp>
      <p:pic>
        <p:nvPicPr>
          <p:cNvPr id="14" name="Picture 13" descr="Icons_White_1x1-01.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15" name="TextBox 14"/>
          <p:cNvSpPr txBox="1"/>
          <p:nvPr userDrawn="1"/>
        </p:nvSpPr>
        <p:spPr>
          <a:xfrm>
            <a:off x="5638800" y="230773"/>
            <a:ext cx="2667000" cy="338554"/>
          </a:xfrm>
          <a:prstGeom prst="rect">
            <a:avLst/>
          </a:prstGeom>
          <a:noFill/>
        </p:spPr>
        <p:txBody>
          <a:bodyPr wrap="square" rtlCol="0">
            <a:spAutoFit/>
          </a:bodyPr>
          <a:lstStyle/>
          <a:p>
            <a:pPr algn="r"/>
            <a:r>
              <a:rPr lang="en-US" sz="1600" dirty="0" err="1">
                <a:solidFill>
                  <a:schemeClr val="bg1"/>
                </a:solidFill>
                <a:latin typeface="Arial" pitchFamily="34" charset="0"/>
                <a:cs typeface="Arial" pitchFamily="34" charset="0"/>
              </a:rPr>
              <a:t>BP</a:t>
            </a:r>
            <a:r>
              <a:rPr lang="en-US" sz="1600" baseline="0" dirty="0" err="1">
                <a:solidFill>
                  <a:schemeClr val="bg1"/>
                </a:solidFill>
                <a:latin typeface="Arial" pitchFamily="34" charset="0"/>
                <a:cs typeface="Arial" pitchFamily="34" charset="0"/>
              </a:rPr>
              <a:t>+Vitals</a:t>
            </a:r>
            <a:endParaRPr lang="en-US" sz="1600" dirty="0">
              <a:solidFill>
                <a:schemeClr val="bg1"/>
              </a:solidFill>
              <a:latin typeface="Arial" pitchFamily="34" charset="0"/>
              <a:cs typeface="Arial" pitchFamily="34" charset="0"/>
            </a:endParaRPr>
          </a:p>
        </p:txBody>
      </p:sp>
      <p:sp>
        <p:nvSpPr>
          <p:cNvPr id="13" name="Rectangle 12"/>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8"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9"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P+Vitals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 y="1276350"/>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638800" y="230773"/>
            <a:ext cx="2667000" cy="338554"/>
          </a:xfrm>
          <a:prstGeom prst="rect">
            <a:avLst/>
          </a:prstGeom>
          <a:noFill/>
        </p:spPr>
        <p:txBody>
          <a:bodyPr wrap="square" rtlCol="0">
            <a:spAutoFit/>
          </a:bodyPr>
          <a:lstStyle/>
          <a:p>
            <a:pPr algn="r"/>
            <a:r>
              <a:rPr lang="en-US" sz="1600" dirty="0" err="1">
                <a:solidFill>
                  <a:srgbClr val="FF6A13"/>
                </a:solidFill>
                <a:latin typeface="Arial" pitchFamily="34" charset="0"/>
                <a:cs typeface="Arial" pitchFamily="34" charset="0"/>
              </a:rPr>
              <a:t>BP</a:t>
            </a:r>
            <a:r>
              <a:rPr lang="en-US" sz="1600" baseline="0" dirty="0" err="1">
                <a:solidFill>
                  <a:srgbClr val="FF6A13"/>
                </a:solidFill>
                <a:latin typeface="Arial" pitchFamily="34" charset="0"/>
                <a:cs typeface="Arial" pitchFamily="34" charset="0"/>
              </a:rPr>
              <a:t>+Vitals</a:t>
            </a:r>
            <a:endParaRPr lang="en-US" sz="1600" dirty="0">
              <a:solidFill>
                <a:srgbClr val="FF6A13"/>
              </a:solidFill>
              <a:latin typeface="Arial" pitchFamily="34" charset="0"/>
              <a:cs typeface="Arial" pitchFamily="34" charset="0"/>
            </a:endParaRPr>
          </a:p>
        </p:txBody>
      </p:sp>
      <p:pic>
        <p:nvPicPr>
          <p:cNvPr id="8" name="Picture 7" descr="Icons_Color_1x1-07.png"/>
          <p:cNvPicPr>
            <a:picLocks noChangeAspect="1"/>
          </p:cNvPicPr>
          <p:nvPr userDrawn="1"/>
        </p:nvPicPr>
        <p:blipFill>
          <a:blip r:embed="rId2" cstate="print"/>
          <a:stretch>
            <a:fillRect/>
          </a:stretch>
        </p:blipFill>
        <p:spPr>
          <a:xfrm>
            <a:off x="8305800" y="57150"/>
            <a:ext cx="685800" cy="685800"/>
          </a:xfrm>
          <a:prstGeom prst="rect">
            <a:avLst/>
          </a:prstGeom>
        </p:spPr>
      </p:pic>
      <p:sp>
        <p:nvSpPr>
          <p:cNvPr id="9" name="Rectangle 8"/>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1"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2"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P Cuffs Section Title">
    <p:spTree>
      <p:nvGrpSpPr>
        <p:cNvPr id="1" name=""/>
        <p:cNvGrpSpPr/>
        <p:nvPr/>
      </p:nvGrpSpPr>
      <p:grpSpPr>
        <a:xfrm>
          <a:off x="0" y="0"/>
          <a:ext cx="0" cy="0"/>
          <a:chOff x="0" y="0"/>
          <a:chExt cx="0" cy="0"/>
        </a:xfrm>
      </p:grpSpPr>
      <p:pic>
        <p:nvPicPr>
          <p:cNvPr id="13" name="Picture 12" descr="Cuffs_Image_ForPPT.jpg"/>
          <p:cNvPicPr>
            <a:picLocks noChangeAspect="1"/>
          </p:cNvPicPr>
          <p:nvPr userDrawn="1"/>
        </p:nvPicPr>
        <p:blipFill>
          <a:blip r:embed="rId2" cstate="print"/>
          <a:stretch>
            <a:fillRect/>
          </a:stretch>
        </p:blipFill>
        <p:spPr>
          <a:xfrm>
            <a:off x="0" y="0"/>
            <a:ext cx="9144000" cy="5143500"/>
          </a:xfrm>
          <a:prstGeom prst="rect">
            <a:avLst/>
          </a:prstGeom>
        </p:spPr>
      </p:pic>
      <p:sp>
        <p:nvSpPr>
          <p:cNvPr id="20" name="Rectangle 19"/>
          <p:cNvSpPr/>
          <p:nvPr userDrawn="1"/>
        </p:nvSpPr>
        <p:spPr bwMode="auto">
          <a:xfrm>
            <a:off x="0" y="0"/>
            <a:ext cx="9144000" cy="5143500"/>
          </a:xfrm>
          <a:prstGeom prst="rect">
            <a:avLst/>
          </a:prstGeom>
          <a:solidFill>
            <a:srgbClr val="FFFFFF">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9" name="Title 1"/>
          <p:cNvSpPr>
            <a:spLocks noGrp="1"/>
          </p:cNvSpPr>
          <p:nvPr>
            <p:ph type="ctrTitle"/>
          </p:nvPr>
        </p:nvSpPr>
        <p:spPr>
          <a:xfrm>
            <a:off x="457200" y="895350"/>
            <a:ext cx="7772400" cy="1102519"/>
          </a:xfrm>
        </p:spPr>
        <p:txBody>
          <a:bodyPr anchor="b"/>
          <a:lstStyle>
            <a:lvl1pPr>
              <a:defRPr b="0">
                <a:solidFill>
                  <a:schemeClr val="tx1"/>
                </a:solidFill>
              </a:defRPr>
            </a:lvl1pPr>
          </a:lstStyle>
          <a:p>
            <a:r>
              <a:rPr lang="en-US" dirty="0"/>
              <a:t>Click to edit Master title style</a:t>
            </a:r>
          </a:p>
        </p:txBody>
      </p:sp>
      <p:sp>
        <p:nvSpPr>
          <p:cNvPr id="10" name="Subtitle 2"/>
          <p:cNvSpPr>
            <a:spLocks noGrp="1"/>
          </p:cNvSpPr>
          <p:nvPr>
            <p:ph type="subTitle" idx="1" hasCustomPrompt="1"/>
          </p:nvPr>
        </p:nvSpPr>
        <p:spPr>
          <a:xfrm>
            <a:off x="457200" y="2212180"/>
            <a:ext cx="6400800" cy="2188369"/>
          </a:xfrm>
        </p:spPr>
        <p:txBody>
          <a:bodyPr>
            <a:normAutofit/>
          </a:bodyPr>
          <a:lstStyle>
            <a:lvl1pPr marL="0" indent="0" algn="l">
              <a:buNone/>
              <a:defRPr sz="2000" b="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endParaRPr lang="en-US" dirty="0"/>
          </a:p>
        </p:txBody>
      </p:sp>
      <p:pic>
        <p:nvPicPr>
          <p:cNvPr id="12" name="Picture 11" descr="SunTech-Medical_No-Tag_White.png"/>
          <p:cNvPicPr>
            <a:picLocks noChangeAspect="1"/>
          </p:cNvPicPr>
          <p:nvPr userDrawn="1"/>
        </p:nvPicPr>
        <p:blipFill>
          <a:blip r:embed="rId3" cstate="print"/>
          <a:stretch>
            <a:fillRect/>
          </a:stretch>
        </p:blipFill>
        <p:spPr>
          <a:xfrm>
            <a:off x="5638800" y="209551"/>
            <a:ext cx="2895600" cy="571881"/>
          </a:xfrm>
          <a:prstGeom prst="rect">
            <a:avLst/>
          </a:prstGeom>
        </p:spPr>
      </p:pic>
      <p:sp>
        <p:nvSpPr>
          <p:cNvPr id="34" name="Rectangle 33"/>
          <p:cNvSpPr/>
          <p:nvPr userDrawn="1"/>
        </p:nvSpPr>
        <p:spPr>
          <a:xfrm>
            <a:off x="0" y="0"/>
            <a:ext cx="9144000" cy="81915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s_White_1x1-04.png"/>
          <p:cNvPicPr>
            <a:picLocks noChangeAspect="1"/>
          </p:cNvPicPr>
          <p:nvPr userDrawn="1"/>
        </p:nvPicPr>
        <p:blipFill>
          <a:blip r:embed="rId4" cstate="print"/>
          <a:stretch>
            <a:fillRect/>
          </a:stretch>
        </p:blipFill>
        <p:spPr>
          <a:xfrm>
            <a:off x="8305800" y="57150"/>
            <a:ext cx="685800" cy="685800"/>
          </a:xfrm>
          <a:prstGeom prst="rect">
            <a:avLst/>
          </a:prstGeom>
        </p:spPr>
      </p:pic>
      <p:sp>
        <p:nvSpPr>
          <p:cNvPr id="21" name="TextBox 20"/>
          <p:cNvSpPr txBox="1"/>
          <p:nvPr userDrawn="1"/>
        </p:nvSpPr>
        <p:spPr>
          <a:xfrm>
            <a:off x="5638800" y="230773"/>
            <a:ext cx="2667000" cy="338554"/>
          </a:xfrm>
          <a:prstGeom prst="rect">
            <a:avLst/>
          </a:prstGeom>
          <a:noFill/>
        </p:spPr>
        <p:txBody>
          <a:bodyPr wrap="square" rtlCol="0">
            <a:spAutoFit/>
          </a:bodyPr>
          <a:lstStyle/>
          <a:p>
            <a:pPr algn="r"/>
            <a:r>
              <a:rPr lang="en-US" sz="1600" dirty="0">
                <a:solidFill>
                  <a:schemeClr val="bg1"/>
                </a:solidFill>
                <a:latin typeface="Arial" pitchFamily="34" charset="0"/>
                <a:cs typeface="Arial" pitchFamily="34" charset="0"/>
              </a:rPr>
              <a:t>BP</a:t>
            </a:r>
            <a:r>
              <a:rPr lang="en-US" sz="1600" baseline="0" dirty="0">
                <a:solidFill>
                  <a:schemeClr val="bg1"/>
                </a:solidFill>
                <a:latin typeface="Arial" pitchFamily="34" charset="0"/>
                <a:cs typeface="Arial" pitchFamily="34" charset="0"/>
              </a:rPr>
              <a:t> Cuffs</a:t>
            </a:r>
            <a:endParaRPr lang="en-US" sz="1600" dirty="0">
              <a:solidFill>
                <a:schemeClr val="bg1"/>
              </a:solidFill>
              <a:latin typeface="Arial" pitchFamily="34" charset="0"/>
              <a:cs typeface="Arial" pitchFamily="34" charset="0"/>
            </a:endParaRPr>
          </a:p>
        </p:txBody>
      </p:sp>
      <p:sp>
        <p:nvSpPr>
          <p:cNvPr id="15" name="Rectangle 14"/>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7"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8"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P Cuffs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457200" y="1276350"/>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638800" y="230773"/>
            <a:ext cx="2667000" cy="338554"/>
          </a:xfrm>
          <a:prstGeom prst="rect">
            <a:avLst/>
          </a:prstGeom>
          <a:noFill/>
        </p:spPr>
        <p:txBody>
          <a:bodyPr wrap="square" rtlCol="0">
            <a:spAutoFit/>
          </a:bodyPr>
          <a:lstStyle/>
          <a:p>
            <a:pPr algn="r"/>
            <a:r>
              <a:rPr lang="en-US" sz="1600" dirty="0">
                <a:solidFill>
                  <a:srgbClr val="0C2340"/>
                </a:solidFill>
                <a:latin typeface="Arial" pitchFamily="34" charset="0"/>
                <a:cs typeface="Arial" pitchFamily="34" charset="0"/>
              </a:rPr>
              <a:t>BP</a:t>
            </a:r>
            <a:r>
              <a:rPr lang="en-US" sz="1600" baseline="0" dirty="0">
                <a:solidFill>
                  <a:srgbClr val="0C2340"/>
                </a:solidFill>
                <a:latin typeface="Arial" pitchFamily="34" charset="0"/>
                <a:cs typeface="Arial" pitchFamily="34" charset="0"/>
              </a:rPr>
              <a:t> Cuffs</a:t>
            </a:r>
            <a:endParaRPr lang="en-US" sz="1600" dirty="0">
              <a:solidFill>
                <a:srgbClr val="0C2340"/>
              </a:solidFill>
              <a:latin typeface="Arial" pitchFamily="34" charset="0"/>
              <a:cs typeface="Arial" pitchFamily="34" charset="0"/>
            </a:endParaRPr>
          </a:p>
        </p:txBody>
      </p:sp>
      <p:pic>
        <p:nvPicPr>
          <p:cNvPr id="8" name="Picture 7" descr="Icons_Color_1x1-10.png"/>
          <p:cNvPicPr>
            <a:picLocks noChangeAspect="1"/>
          </p:cNvPicPr>
          <p:nvPr userDrawn="1"/>
        </p:nvPicPr>
        <p:blipFill>
          <a:blip r:embed="rId2" cstate="print"/>
          <a:stretch>
            <a:fillRect/>
          </a:stretch>
        </p:blipFill>
        <p:spPr>
          <a:xfrm>
            <a:off x="8305800" y="57150"/>
            <a:ext cx="685800" cy="685800"/>
          </a:xfrm>
          <a:prstGeom prst="rect">
            <a:avLst/>
          </a:prstGeom>
        </p:spPr>
      </p:pic>
      <p:sp>
        <p:nvSpPr>
          <p:cNvPr id="9" name="Rectangle 8"/>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11"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12"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4705350"/>
            <a:ext cx="9144000" cy="438150"/>
          </a:xfrm>
          <a:prstGeom prst="rect">
            <a:avLst/>
          </a:prstGeom>
          <a:solidFill>
            <a:srgbClr val="007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r>
              <a:rPr lang="en-US"/>
              <a:t>The Difference in Clinical Grade</a:t>
            </a:r>
            <a:endParaRPr lang="en-US" dirty="0"/>
          </a:p>
        </p:txBody>
      </p:sp>
      <p:sp>
        <p:nvSpPr>
          <p:cNvPr id="8" name="Footer Placeholder 7"/>
          <p:cNvSpPr>
            <a:spLocks noGrp="1"/>
          </p:cNvSpPr>
          <p:nvPr>
            <p:ph type="ftr" sz="quarter" idx="3"/>
          </p:nvPr>
        </p:nvSpPr>
        <p:spPr>
          <a:xfrm>
            <a:off x="5486400" y="4767263"/>
            <a:ext cx="2895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r>
              <a:rPr lang="en-US" dirty="0"/>
              <a:t>SunTech Medical</a:t>
            </a:r>
          </a:p>
        </p:txBody>
      </p:sp>
      <p:sp>
        <p:nvSpPr>
          <p:cNvPr id="9" name="Slide Number Placeholder 8"/>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b="1">
                <a:solidFill>
                  <a:schemeClr val="bg1"/>
                </a:solidFill>
                <a:latin typeface="Arial" pitchFamily="34" charset="0"/>
                <a:cs typeface="Arial" pitchFamily="34" charset="0"/>
              </a:defRPr>
            </a:lvl1pPr>
          </a:lstStyle>
          <a:p>
            <a:fld id="{9DC15D80-BCDD-4428-A316-1C0ED3AEFCE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1" r:id="rId3"/>
    <p:sldLayoutId id="2147483660" r:id="rId4"/>
    <p:sldLayoutId id="2147483687" r:id="rId5"/>
    <p:sldLayoutId id="2147483665" r:id="rId6"/>
    <p:sldLayoutId id="2147483682" r:id="rId7"/>
    <p:sldLayoutId id="2147483664" r:id="rId8"/>
    <p:sldLayoutId id="2147483686" r:id="rId9"/>
    <p:sldLayoutId id="2147483663" r:id="rId10"/>
    <p:sldLayoutId id="2147483685" r:id="rId11"/>
    <p:sldLayoutId id="2147483662" r:id="rId12"/>
    <p:sldLayoutId id="2147483683" r:id="rId13"/>
    <p:sldLayoutId id="2147483658" r:id="rId14"/>
    <p:sldLayoutId id="2147483684" r:id="rId15"/>
    <p:sldLayoutId id="2147483677" r:id="rId16"/>
    <p:sldLayoutId id="2147483667" r:id="rId17"/>
    <p:sldLayoutId id="2147483668" r:id="rId18"/>
    <p:sldLayoutId id="2147483676" r:id="rId19"/>
    <p:sldLayoutId id="2147483670" r:id="rId20"/>
    <p:sldLayoutId id="2147483673" r:id="rId21"/>
    <p:sldLayoutId id="2147483674" r:id="rId22"/>
    <p:sldLayoutId id="2147483672" r:id="rId23"/>
    <p:sldLayoutId id="2147483681" r:id="rId24"/>
    <p:sldLayoutId id="2147483678" r:id="rId25"/>
    <p:sldLayoutId id="2147483679" r:id="rId26"/>
    <p:sldLayoutId id="2147483680" r:id="rId27"/>
    <p:sldLayoutId id="2147483671" r:id="rId28"/>
    <p:sldLayoutId id="2147483675" r:id="rId29"/>
    <p:sldLayoutId id="2147483688" r:id="rId30"/>
    <p:sldLayoutId id="2147483669" r:id="rId31"/>
  </p:sldLayoutIdLst>
  <p:hf hdr="0"/>
  <p:txStyles>
    <p:titleStyle>
      <a:lvl1pPr algn="l" defTabSz="914400" rtl="0" eaLnBrk="1" latinLnBrk="0" hangingPunct="1">
        <a:spcBef>
          <a:spcPct val="0"/>
        </a:spcBef>
        <a:buNone/>
        <a:defRPr sz="2800" kern="1200">
          <a:solidFill>
            <a:srgbClr val="0077C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ustomerservice@suntechmed.com" TargetMode="External"/><Relationship Id="rId2" Type="http://schemas.openxmlformats.org/officeDocument/2006/relationships/image" Target="../media/image53.png"/><Relationship Id="rId1" Type="http://schemas.openxmlformats.org/officeDocument/2006/relationships/slideLayout" Target="../slideLayouts/slideLayout15.xml"/><Relationship Id="rId4" Type="http://schemas.openxmlformats.org/officeDocument/2006/relationships/hyperlink" Target="http://www.suntechmed.com/support/request-repair-and-troubleshooting-hel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Verifying Calibration for </a:t>
            </a:r>
            <a:br>
              <a:rPr lang="en-US" dirty="0"/>
            </a:br>
            <a:r>
              <a:rPr lang="en-US" dirty="0"/>
              <a:t>SunTech Vet20 BP Monitor</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Compare Pressure Readings </a:t>
            </a:r>
          </a:p>
        </p:txBody>
      </p:sp>
      <p:sp>
        <p:nvSpPr>
          <p:cNvPr id="3" name="Text Placeholder 2"/>
          <p:cNvSpPr>
            <a:spLocks noGrp="1"/>
          </p:cNvSpPr>
          <p:nvPr>
            <p:ph type="body" sz="quarter" idx="12"/>
          </p:nvPr>
        </p:nvSpPr>
        <p:spPr>
          <a:xfrm>
            <a:off x="457200" y="1276350"/>
            <a:ext cx="6324600" cy="1306117"/>
          </a:xfrm>
        </p:spPr>
        <p:txBody>
          <a:bodyPr>
            <a:normAutofit/>
          </a:bodyPr>
          <a:lstStyle/>
          <a:p>
            <a:pPr marL="457200" indent="-457200">
              <a:buFont typeface="+mj-lt"/>
              <a:buAutoNum type="arabicPeriod" startAt="2"/>
            </a:pPr>
            <a:r>
              <a:rPr lang="en-US" sz="1400" dirty="0"/>
              <a:t>Verify that the monitor pressure is equal to the manometer pressure (*3 mmHg or 2% of the target value). If the pressure is within limits, then touch the “Stop” button and the calibration check is complete.</a:t>
            </a:r>
          </a:p>
          <a:p>
            <a:pPr marL="457200" indent="-457200">
              <a:buFont typeface="+mj-lt"/>
              <a:buAutoNum type="arabicPeriod" startAt="2"/>
            </a:pPr>
            <a:r>
              <a:rPr lang="en-US" sz="1400" dirty="0"/>
              <a:t>If not, the Vet20 BP monitor should be sent to SunTech for calibration.</a:t>
            </a:r>
          </a:p>
          <a:p>
            <a:pPr marL="0" indent="0">
              <a:buNone/>
              <a:defRPr/>
            </a:pPr>
            <a:endParaRPr lang="en-US" sz="1400" dirty="0">
              <a:latin typeface="Arial" charset="0"/>
            </a:endParaRPr>
          </a:p>
        </p:txBody>
      </p:sp>
      <p:sp>
        <p:nvSpPr>
          <p:cNvPr id="4" name="Date Placeholder 3"/>
          <p:cNvSpPr>
            <a:spLocks noGrp="1"/>
          </p:cNvSpPr>
          <p:nvPr>
            <p:ph type="dt" sz="half" idx="2"/>
          </p:nvPr>
        </p:nvSpPr>
        <p:spPr/>
        <p:txBody>
          <a:bodyPr/>
          <a:lstStyle/>
          <a:p>
            <a:r>
              <a:rPr lang="en-US"/>
              <a:t>The Difference in Clinical Grade</a:t>
            </a:r>
            <a:endParaRPr lang="en-US" dirty="0"/>
          </a:p>
        </p:txBody>
      </p:sp>
      <p:sp>
        <p:nvSpPr>
          <p:cNvPr id="5" name="Footer Placeholder 4"/>
          <p:cNvSpPr>
            <a:spLocks noGrp="1"/>
          </p:cNvSpPr>
          <p:nvPr>
            <p:ph type="ftr" sz="quarter" idx="3"/>
          </p:nvPr>
        </p:nvSpPr>
        <p:spPr/>
        <p:txBody>
          <a:bodyPr/>
          <a:lstStyle/>
          <a:p>
            <a:r>
              <a:rPr lang="en-US"/>
              <a:t>SunTech Medical</a:t>
            </a:r>
            <a:endParaRPr lang="en-US" dirty="0"/>
          </a:p>
        </p:txBody>
      </p:sp>
      <p:sp>
        <p:nvSpPr>
          <p:cNvPr id="6" name="Slide Number Placeholder 5"/>
          <p:cNvSpPr>
            <a:spLocks noGrp="1"/>
          </p:cNvSpPr>
          <p:nvPr>
            <p:ph type="sldNum" sz="quarter" idx="4"/>
          </p:nvPr>
        </p:nvSpPr>
        <p:spPr/>
        <p:txBody>
          <a:bodyPr/>
          <a:lstStyle/>
          <a:p>
            <a:fld id="{9DC15D80-BCDD-4428-A316-1C0ED3AEFCEB}" type="slidenum">
              <a:rPr lang="en-US" smtClean="0"/>
              <a:pPr/>
              <a:t>10</a:t>
            </a:fld>
            <a:endParaRPr lang="en-US" dirty="0"/>
          </a:p>
        </p:txBody>
      </p:sp>
      <p:pic>
        <p:nvPicPr>
          <p:cNvPr id="7" name="Picture 6"/>
          <p:cNvPicPr>
            <a:picLocks noChangeAspect="1"/>
          </p:cNvPicPr>
          <p:nvPr/>
        </p:nvPicPr>
        <p:blipFill>
          <a:blip r:embed="rId2"/>
          <a:stretch>
            <a:fillRect/>
          </a:stretch>
        </p:blipFill>
        <p:spPr>
          <a:xfrm>
            <a:off x="6781800" y="1072754"/>
            <a:ext cx="1838325" cy="1352550"/>
          </a:xfrm>
          <a:prstGeom prst="rect">
            <a:avLst/>
          </a:prstGeom>
        </p:spPr>
      </p:pic>
      <p:sp>
        <p:nvSpPr>
          <p:cNvPr id="9" name="Text Placeholder 2"/>
          <p:cNvSpPr txBox="1">
            <a:spLocks/>
          </p:cNvSpPr>
          <p:nvPr/>
        </p:nvSpPr>
        <p:spPr>
          <a:xfrm>
            <a:off x="457200" y="2582466"/>
            <a:ext cx="8382000" cy="31896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400" dirty="0">
                <a:latin typeface="Arial" charset="0"/>
              </a:rPr>
              <a:t>Customer Technical Support Representatives can be reached, in the Americas, </a:t>
            </a:r>
            <a:r>
              <a:rPr lang="en-US" sz="1400" b="1" dirty="0">
                <a:latin typeface="Arial" charset="0"/>
              </a:rPr>
              <a:t>+1.800.421.8626 </a:t>
            </a:r>
            <a:r>
              <a:rPr lang="en-US" sz="1400" dirty="0">
                <a:latin typeface="Arial" charset="0"/>
              </a:rPr>
              <a:t>(US Toll Free) </a:t>
            </a:r>
            <a:r>
              <a:rPr lang="en-US" sz="1400" dirty="0">
                <a:latin typeface="Arial" charset="0"/>
              </a:rPr>
              <a:t>or</a:t>
            </a:r>
            <a:r>
              <a:rPr lang="en-US" sz="1400" b="1" dirty="0">
                <a:latin typeface="Arial" charset="0"/>
              </a:rPr>
              <a:t> 919.654.2300</a:t>
            </a:r>
            <a:r>
              <a:rPr lang="en-US" sz="1400" dirty="0">
                <a:latin typeface="Arial" charset="0"/>
              </a:rPr>
              <a:t> from </a:t>
            </a:r>
            <a:r>
              <a:rPr lang="en-US" sz="1400" b="1" dirty="0">
                <a:latin typeface="Arial" charset="0"/>
              </a:rPr>
              <a:t>8am </a:t>
            </a:r>
            <a:r>
              <a:rPr lang="en-US" sz="1400" dirty="0">
                <a:latin typeface="Arial" charset="0"/>
              </a:rPr>
              <a:t>to</a:t>
            </a:r>
            <a:r>
              <a:rPr lang="en-US" sz="1400" b="1" dirty="0">
                <a:latin typeface="Arial" charset="0"/>
              </a:rPr>
              <a:t> 5pm EST, Mon-Fri. </a:t>
            </a:r>
            <a:r>
              <a:rPr lang="en-US" sz="1400" dirty="0">
                <a:latin typeface="Arial" charset="0"/>
              </a:rPr>
              <a:t>In Europe, call </a:t>
            </a:r>
            <a:r>
              <a:rPr lang="en-US" sz="1400" b="1" dirty="0">
                <a:latin typeface="Arial" charset="0"/>
              </a:rPr>
              <a:t>+44 (0) 1865.884.234</a:t>
            </a:r>
            <a:r>
              <a:rPr lang="en-US" sz="1400" dirty="0">
                <a:latin typeface="Arial" charset="0"/>
              </a:rPr>
              <a:t> from </a:t>
            </a:r>
            <a:r>
              <a:rPr lang="en-US" sz="1400" b="1" dirty="0">
                <a:latin typeface="Arial" charset="0"/>
              </a:rPr>
              <a:t>9:00hrs</a:t>
            </a:r>
            <a:r>
              <a:rPr lang="en-US" sz="1400" dirty="0">
                <a:latin typeface="Arial" charset="0"/>
              </a:rPr>
              <a:t> to </a:t>
            </a:r>
            <a:r>
              <a:rPr lang="en-US" sz="1400" b="1" dirty="0">
                <a:latin typeface="Arial" charset="0"/>
              </a:rPr>
              <a:t>17:00hrs</a:t>
            </a:r>
            <a:r>
              <a:rPr lang="en-US" sz="1400" dirty="0">
                <a:latin typeface="Arial" charset="0"/>
              </a:rPr>
              <a:t> </a:t>
            </a:r>
            <a:r>
              <a:rPr lang="en-US" sz="1400" b="1" dirty="0">
                <a:latin typeface="Arial" charset="0"/>
              </a:rPr>
              <a:t>GMT/UTC, Mon-Fri</a:t>
            </a:r>
            <a:r>
              <a:rPr lang="en-US" sz="1400" dirty="0">
                <a:latin typeface="Arial" charset="0"/>
              </a:rPr>
              <a:t>. </a:t>
            </a:r>
          </a:p>
          <a:p>
            <a:pPr marL="0" indent="0">
              <a:buFont typeface="Arial" pitchFamily="34" charset="0"/>
              <a:buNone/>
              <a:defRPr/>
            </a:pPr>
            <a:endParaRPr lang="en-US" sz="1400" b="1" dirty="0">
              <a:latin typeface="Arial" charset="0"/>
            </a:endParaRPr>
          </a:p>
          <a:p>
            <a:pPr marL="0" indent="0">
              <a:buFont typeface="Arial" pitchFamily="34" charset="0"/>
              <a:buNone/>
              <a:defRPr/>
            </a:pPr>
            <a:r>
              <a:rPr lang="en-US" sz="1400" dirty="0">
                <a:latin typeface="Arial" charset="0"/>
              </a:rPr>
              <a:t>Customer Support can also be reached by email at: </a:t>
            </a:r>
            <a:r>
              <a:rPr lang="en-US" sz="1400" dirty="0">
                <a:solidFill>
                  <a:srgbClr val="4E008E"/>
                </a:solidFill>
                <a:hlinkClick r:id="rId3"/>
              </a:rPr>
              <a:t>CustomerService@SunTechMed.com</a:t>
            </a:r>
            <a:r>
              <a:rPr lang="en-US" sz="1400" dirty="0">
                <a:solidFill>
                  <a:srgbClr val="4E008E"/>
                </a:solidFill>
              </a:rPr>
              <a:t>.</a:t>
            </a:r>
            <a:endParaRPr lang="en-US" sz="1400" dirty="0">
              <a:solidFill>
                <a:srgbClr val="4E008E"/>
              </a:solidFill>
              <a:latin typeface="Arial" charset="0"/>
            </a:endParaRPr>
          </a:p>
          <a:p>
            <a:pPr marL="0" indent="0">
              <a:buFont typeface="Arial" pitchFamily="34" charset="0"/>
              <a:buNone/>
              <a:defRPr/>
            </a:pPr>
            <a:endParaRPr lang="en-US" sz="1400" b="1" dirty="0">
              <a:latin typeface="Arial" charset="0"/>
            </a:endParaRPr>
          </a:p>
          <a:p>
            <a:pPr marL="0" indent="0">
              <a:buFont typeface="Arial" pitchFamily="34" charset="0"/>
              <a:buNone/>
              <a:defRPr/>
            </a:pPr>
            <a:r>
              <a:rPr lang="en-US" sz="1400" dirty="0">
                <a:latin typeface="Arial" charset="0"/>
              </a:rPr>
              <a:t>Repair &amp; troubleshooting help can also be requested 24 hours a day via our web site, at: </a:t>
            </a:r>
            <a:r>
              <a:rPr lang="en-US" sz="1400" dirty="0">
                <a:latin typeface="Arial" charset="0"/>
                <a:hlinkClick r:id="rId4"/>
              </a:rPr>
              <a:t>http://www.suntechmed.com/support/request-repair-and-troubleshooting-help</a:t>
            </a:r>
            <a:endParaRPr lang="en-US" sz="1400" dirty="0"/>
          </a:p>
        </p:txBody>
      </p:sp>
    </p:spTree>
    <p:extLst>
      <p:ext uri="{BB962C8B-B14F-4D97-AF65-F5344CB8AC3E}">
        <p14:creationId xmlns:p14="http://schemas.microsoft.com/office/powerpoint/2010/main" val="138163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3950"/>
            <a:ext cx="7772400" cy="1102519"/>
          </a:xfrm>
        </p:spPr>
        <p:txBody>
          <a:bodyPr/>
          <a:lstStyle/>
          <a:p>
            <a:endParaRPr lang="en-US"/>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2514600" y="2571750"/>
            <a:ext cx="4972050" cy="13620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Calibration Basics</a:t>
            </a:r>
          </a:p>
        </p:txBody>
      </p:sp>
      <p:sp>
        <p:nvSpPr>
          <p:cNvPr id="3" name="Text Placeholder 2"/>
          <p:cNvSpPr>
            <a:spLocks noGrp="1"/>
          </p:cNvSpPr>
          <p:nvPr>
            <p:ph type="body" sz="quarter" idx="12"/>
          </p:nvPr>
        </p:nvSpPr>
        <p:spPr/>
        <p:txBody>
          <a:bodyPr/>
          <a:lstStyle/>
          <a:p>
            <a:r>
              <a:rPr lang="en-US" dirty="0"/>
              <a:t>SunTech recommends checking the BP calibration every two years.</a:t>
            </a:r>
          </a:p>
          <a:p>
            <a:r>
              <a:rPr lang="en-US" dirty="0"/>
              <a:t>Units found to be out of calibration must be returned to SunTech for re-calibration.</a:t>
            </a:r>
          </a:p>
        </p:txBody>
      </p:sp>
      <p:sp>
        <p:nvSpPr>
          <p:cNvPr id="4" name="Date Placeholder 3"/>
          <p:cNvSpPr>
            <a:spLocks noGrp="1"/>
          </p:cNvSpPr>
          <p:nvPr>
            <p:ph type="dt" sz="half" idx="2"/>
          </p:nvPr>
        </p:nvSpPr>
        <p:spPr/>
        <p:txBody>
          <a:bodyPr/>
          <a:lstStyle/>
          <a:p>
            <a:r>
              <a:rPr lang="en-US"/>
              <a:t>The Difference in Clinical Grade</a:t>
            </a:r>
            <a:endParaRPr lang="en-US" dirty="0"/>
          </a:p>
        </p:txBody>
      </p:sp>
      <p:sp>
        <p:nvSpPr>
          <p:cNvPr id="5" name="Footer Placeholder 4"/>
          <p:cNvSpPr>
            <a:spLocks noGrp="1"/>
          </p:cNvSpPr>
          <p:nvPr>
            <p:ph type="ftr" sz="quarter" idx="3"/>
          </p:nvPr>
        </p:nvSpPr>
        <p:spPr/>
        <p:txBody>
          <a:bodyPr/>
          <a:lstStyle/>
          <a:p>
            <a:r>
              <a:rPr lang="en-US"/>
              <a:t>SunTech Medical</a:t>
            </a:r>
            <a:endParaRPr lang="en-US" dirty="0"/>
          </a:p>
        </p:txBody>
      </p:sp>
      <p:sp>
        <p:nvSpPr>
          <p:cNvPr id="6" name="Slide Number Placeholder 5"/>
          <p:cNvSpPr>
            <a:spLocks noGrp="1"/>
          </p:cNvSpPr>
          <p:nvPr>
            <p:ph type="sldNum" sz="quarter" idx="4"/>
          </p:nvPr>
        </p:nvSpPr>
        <p:spPr/>
        <p:txBody>
          <a:bodyPr/>
          <a:lstStyle/>
          <a:p>
            <a:fld id="{9DC15D80-BCDD-4428-A316-1C0ED3AEFCEB}" type="slidenum">
              <a:rPr lang="en-US" smtClean="0"/>
              <a:pPr/>
              <a:t>2</a:t>
            </a:fld>
            <a:endParaRPr lang="en-US" dirty="0"/>
          </a:p>
        </p:txBody>
      </p:sp>
    </p:spTree>
    <p:extLst>
      <p:ext uri="{BB962C8B-B14F-4D97-AF65-F5344CB8AC3E}">
        <p14:creationId xmlns:p14="http://schemas.microsoft.com/office/powerpoint/2010/main" val="85792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Needed</a:t>
            </a:r>
          </a:p>
        </p:txBody>
      </p:sp>
      <p:sp>
        <p:nvSpPr>
          <p:cNvPr id="3" name="Text Placeholder 2"/>
          <p:cNvSpPr>
            <a:spLocks noGrp="1"/>
          </p:cNvSpPr>
          <p:nvPr>
            <p:ph type="body" sz="quarter" idx="12"/>
          </p:nvPr>
        </p:nvSpPr>
        <p:spPr/>
        <p:txBody>
          <a:bodyPr>
            <a:normAutofit/>
          </a:bodyPr>
          <a:lstStyle/>
          <a:p>
            <a:r>
              <a:rPr lang="en-US" dirty="0"/>
              <a:t>Calibrated pressure reference</a:t>
            </a:r>
          </a:p>
          <a:p>
            <a:pPr lvl="1"/>
            <a:r>
              <a:rPr lang="en-US" dirty="0"/>
              <a:t>Analog Sphygmomanometer</a:t>
            </a:r>
          </a:p>
          <a:p>
            <a:r>
              <a:rPr lang="en-US" dirty="0"/>
              <a:t>Pressure vessel</a:t>
            </a:r>
          </a:p>
          <a:p>
            <a:pPr lvl="1"/>
            <a:r>
              <a:rPr lang="en-US" dirty="0"/>
              <a:t>500mL bottle or #6 or #7 cuff wrapped tightly around a solid object</a:t>
            </a:r>
          </a:p>
          <a:p>
            <a:r>
              <a:rPr lang="en-US" dirty="0"/>
              <a:t>Hand inflation bulb with bleed valve</a:t>
            </a:r>
          </a:p>
          <a:p>
            <a:r>
              <a:rPr lang="en-US" dirty="0"/>
              <a:t>T-Tube with connectors</a:t>
            </a:r>
          </a:p>
        </p:txBody>
      </p:sp>
      <p:sp>
        <p:nvSpPr>
          <p:cNvPr id="4" name="Date Placeholder 3"/>
          <p:cNvSpPr>
            <a:spLocks noGrp="1"/>
          </p:cNvSpPr>
          <p:nvPr>
            <p:ph type="dt" sz="half" idx="2"/>
          </p:nvPr>
        </p:nvSpPr>
        <p:spPr/>
        <p:txBody>
          <a:bodyPr/>
          <a:lstStyle/>
          <a:p>
            <a:r>
              <a:rPr lang="en-US"/>
              <a:t>The Difference in Clinical Grade</a:t>
            </a:r>
            <a:endParaRPr lang="en-US" dirty="0"/>
          </a:p>
        </p:txBody>
      </p:sp>
      <p:sp>
        <p:nvSpPr>
          <p:cNvPr id="5" name="Footer Placeholder 4"/>
          <p:cNvSpPr>
            <a:spLocks noGrp="1"/>
          </p:cNvSpPr>
          <p:nvPr>
            <p:ph type="ftr" sz="quarter" idx="3"/>
          </p:nvPr>
        </p:nvSpPr>
        <p:spPr/>
        <p:txBody>
          <a:bodyPr/>
          <a:lstStyle/>
          <a:p>
            <a:r>
              <a:rPr lang="en-US"/>
              <a:t>SunTech Medical</a:t>
            </a:r>
            <a:endParaRPr lang="en-US" dirty="0"/>
          </a:p>
        </p:txBody>
      </p:sp>
      <p:sp>
        <p:nvSpPr>
          <p:cNvPr id="6" name="Slide Number Placeholder 5"/>
          <p:cNvSpPr>
            <a:spLocks noGrp="1"/>
          </p:cNvSpPr>
          <p:nvPr>
            <p:ph type="sldNum" sz="quarter" idx="4"/>
          </p:nvPr>
        </p:nvSpPr>
        <p:spPr/>
        <p:txBody>
          <a:bodyPr/>
          <a:lstStyle/>
          <a:p>
            <a:fld id="{9DC15D80-BCDD-4428-A316-1C0ED3AEFCEB}" type="slidenum">
              <a:rPr lang="en-US" smtClean="0"/>
              <a:pPr/>
              <a:t>3</a:t>
            </a:fld>
            <a:endParaRPr lang="en-US" dirty="0"/>
          </a:p>
        </p:txBody>
      </p:sp>
    </p:spTree>
    <p:extLst>
      <p:ext uri="{BB962C8B-B14F-4D97-AF65-F5344CB8AC3E}">
        <p14:creationId xmlns:p14="http://schemas.microsoft.com/office/powerpoint/2010/main" val="205387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Service Mode</a:t>
            </a:r>
          </a:p>
        </p:txBody>
      </p:sp>
      <p:sp>
        <p:nvSpPr>
          <p:cNvPr id="3" name="Text Placeholder 2"/>
          <p:cNvSpPr>
            <a:spLocks noGrp="1"/>
          </p:cNvSpPr>
          <p:nvPr>
            <p:ph type="body" sz="quarter" idx="12"/>
          </p:nvPr>
        </p:nvSpPr>
        <p:spPr>
          <a:xfrm>
            <a:off x="457200" y="1276350"/>
            <a:ext cx="5538882" cy="3200400"/>
          </a:xfrm>
        </p:spPr>
        <p:txBody>
          <a:bodyPr>
            <a:normAutofit/>
          </a:bodyPr>
          <a:lstStyle/>
          <a:p>
            <a:pPr marL="457200" indent="-457200">
              <a:buFont typeface="+mj-lt"/>
              <a:buAutoNum type="arabicPeriod"/>
            </a:pPr>
            <a:r>
              <a:rPr lang="en-US" dirty="0"/>
              <a:t>Start with the device powered off.</a:t>
            </a:r>
          </a:p>
          <a:p>
            <a:pPr marL="457200" indent="-457200">
              <a:buFont typeface="+mj-lt"/>
              <a:buAutoNum type="arabicPeriod"/>
            </a:pPr>
            <a:r>
              <a:rPr lang="en-US" dirty="0"/>
              <a:t>Hold down the power button for approximately 6 seconds when turning the monitor on.</a:t>
            </a:r>
          </a:p>
          <a:p>
            <a:pPr marL="457200" indent="-457200">
              <a:buFont typeface="+mj-lt"/>
              <a:buAutoNum type="arabicPeriod"/>
            </a:pPr>
            <a:r>
              <a:rPr lang="en-US" dirty="0"/>
              <a:t>The Start/Stop button LED is white to indicate that the system is in service mode.</a:t>
            </a:r>
          </a:p>
        </p:txBody>
      </p:sp>
      <p:sp>
        <p:nvSpPr>
          <p:cNvPr id="4" name="Date Placeholder 3"/>
          <p:cNvSpPr>
            <a:spLocks noGrp="1"/>
          </p:cNvSpPr>
          <p:nvPr>
            <p:ph type="dt" sz="half" idx="2"/>
          </p:nvPr>
        </p:nvSpPr>
        <p:spPr/>
        <p:txBody>
          <a:bodyPr/>
          <a:lstStyle/>
          <a:p>
            <a:r>
              <a:rPr lang="en-US"/>
              <a:t>The Difference in Clinical Grade</a:t>
            </a:r>
            <a:endParaRPr lang="en-US" dirty="0"/>
          </a:p>
        </p:txBody>
      </p:sp>
      <p:sp>
        <p:nvSpPr>
          <p:cNvPr id="5" name="Footer Placeholder 4"/>
          <p:cNvSpPr>
            <a:spLocks noGrp="1"/>
          </p:cNvSpPr>
          <p:nvPr>
            <p:ph type="ftr" sz="quarter" idx="3"/>
          </p:nvPr>
        </p:nvSpPr>
        <p:spPr/>
        <p:txBody>
          <a:bodyPr/>
          <a:lstStyle/>
          <a:p>
            <a:r>
              <a:rPr lang="en-US"/>
              <a:t>SunTech Medical</a:t>
            </a:r>
            <a:endParaRPr lang="en-US" dirty="0"/>
          </a:p>
        </p:txBody>
      </p:sp>
      <p:sp>
        <p:nvSpPr>
          <p:cNvPr id="6" name="Slide Number Placeholder 5"/>
          <p:cNvSpPr>
            <a:spLocks noGrp="1"/>
          </p:cNvSpPr>
          <p:nvPr>
            <p:ph type="sldNum" sz="quarter" idx="4"/>
          </p:nvPr>
        </p:nvSpPr>
        <p:spPr/>
        <p:txBody>
          <a:bodyPr/>
          <a:lstStyle/>
          <a:p>
            <a:fld id="{9DC15D80-BCDD-4428-A316-1C0ED3AEFCEB}" type="slidenum">
              <a:rPr lang="en-US" smtClean="0"/>
              <a:pPr/>
              <a:t>4</a:t>
            </a:fld>
            <a:endParaRPr lang="en-US" dirty="0"/>
          </a:p>
        </p:txBody>
      </p:sp>
      <p:pic>
        <p:nvPicPr>
          <p:cNvPr id="7" name="Picture 6"/>
          <p:cNvPicPr>
            <a:picLocks noChangeAspect="1"/>
          </p:cNvPicPr>
          <p:nvPr/>
        </p:nvPicPr>
        <p:blipFill>
          <a:blip r:embed="rId2"/>
          <a:stretch>
            <a:fillRect/>
          </a:stretch>
        </p:blipFill>
        <p:spPr>
          <a:xfrm>
            <a:off x="5996082" y="1276350"/>
            <a:ext cx="2385918" cy="1828800"/>
          </a:xfrm>
          <a:prstGeom prst="rect">
            <a:avLst/>
          </a:prstGeom>
        </p:spPr>
      </p:pic>
    </p:spTree>
    <p:extLst>
      <p:ext uri="{BB962C8B-B14F-4D97-AF65-F5344CB8AC3E}">
        <p14:creationId xmlns:p14="http://schemas.microsoft.com/office/powerpoint/2010/main" val="182728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Service Mode</a:t>
            </a:r>
          </a:p>
        </p:txBody>
      </p:sp>
      <p:sp>
        <p:nvSpPr>
          <p:cNvPr id="3" name="Text Placeholder 2"/>
          <p:cNvSpPr>
            <a:spLocks noGrp="1"/>
          </p:cNvSpPr>
          <p:nvPr>
            <p:ph type="body" sz="quarter" idx="12"/>
          </p:nvPr>
        </p:nvSpPr>
        <p:spPr>
          <a:xfrm>
            <a:off x="533400" y="2343746"/>
            <a:ext cx="8229600" cy="381000"/>
          </a:xfrm>
        </p:spPr>
        <p:txBody>
          <a:bodyPr>
            <a:normAutofit fontScale="92500" lnSpcReduction="20000"/>
          </a:bodyPr>
          <a:lstStyle/>
          <a:p>
            <a:pPr marL="0" indent="0">
              <a:buNone/>
            </a:pPr>
            <a:r>
              <a:rPr lang="en-US" dirty="0"/>
              <a:t>Photo of Vet20 in service mode.</a:t>
            </a:r>
          </a:p>
        </p:txBody>
      </p:sp>
      <p:sp>
        <p:nvSpPr>
          <p:cNvPr id="4" name="Date Placeholder 3"/>
          <p:cNvSpPr>
            <a:spLocks noGrp="1"/>
          </p:cNvSpPr>
          <p:nvPr>
            <p:ph type="dt" sz="half" idx="2"/>
          </p:nvPr>
        </p:nvSpPr>
        <p:spPr/>
        <p:txBody>
          <a:bodyPr/>
          <a:lstStyle/>
          <a:p>
            <a:r>
              <a:rPr lang="en-US"/>
              <a:t>The Difference in Clinical Grade</a:t>
            </a:r>
            <a:endParaRPr lang="en-US" dirty="0"/>
          </a:p>
        </p:txBody>
      </p:sp>
      <p:sp>
        <p:nvSpPr>
          <p:cNvPr id="5" name="Footer Placeholder 4"/>
          <p:cNvSpPr>
            <a:spLocks noGrp="1"/>
          </p:cNvSpPr>
          <p:nvPr>
            <p:ph type="ftr" sz="quarter" idx="3"/>
          </p:nvPr>
        </p:nvSpPr>
        <p:spPr/>
        <p:txBody>
          <a:bodyPr/>
          <a:lstStyle/>
          <a:p>
            <a:r>
              <a:rPr lang="en-US"/>
              <a:t>SunTech Medical</a:t>
            </a:r>
            <a:endParaRPr lang="en-US" dirty="0"/>
          </a:p>
        </p:txBody>
      </p:sp>
      <p:sp>
        <p:nvSpPr>
          <p:cNvPr id="6" name="Slide Number Placeholder 5"/>
          <p:cNvSpPr>
            <a:spLocks noGrp="1"/>
          </p:cNvSpPr>
          <p:nvPr>
            <p:ph type="sldNum" sz="quarter" idx="4"/>
          </p:nvPr>
        </p:nvSpPr>
        <p:spPr/>
        <p:txBody>
          <a:bodyPr/>
          <a:lstStyle/>
          <a:p>
            <a:fld id="{9DC15D80-BCDD-4428-A316-1C0ED3AEFCEB}" type="slidenum">
              <a:rPr lang="en-US" smtClean="0"/>
              <a:pPr/>
              <a:t>5</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1481"/>
          <a:stretch/>
        </p:blipFill>
        <p:spPr>
          <a:xfrm rot="5400000">
            <a:off x="4588369" y="937852"/>
            <a:ext cx="3777261" cy="3200400"/>
          </a:xfrm>
          <a:prstGeom prst="rect">
            <a:avLst/>
          </a:prstGeom>
        </p:spPr>
      </p:pic>
    </p:spTree>
    <p:extLst>
      <p:ext uri="{BB962C8B-B14F-4D97-AF65-F5344CB8AC3E}">
        <p14:creationId xmlns:p14="http://schemas.microsoft.com/office/powerpoint/2010/main" val="133150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System Setup</a:t>
            </a:r>
          </a:p>
        </p:txBody>
      </p:sp>
      <p:sp>
        <p:nvSpPr>
          <p:cNvPr id="3" name="Text Placeholder 2"/>
          <p:cNvSpPr>
            <a:spLocks noGrp="1"/>
          </p:cNvSpPr>
          <p:nvPr>
            <p:ph type="body" sz="quarter" idx="12"/>
          </p:nvPr>
        </p:nvSpPr>
        <p:spPr>
          <a:xfrm>
            <a:off x="457200" y="1276350"/>
            <a:ext cx="6477000" cy="1447800"/>
          </a:xfrm>
        </p:spPr>
        <p:txBody>
          <a:bodyPr>
            <a:normAutofit fontScale="85000" lnSpcReduction="20000"/>
          </a:bodyPr>
          <a:lstStyle/>
          <a:p>
            <a:pPr marL="457200" indent="-457200">
              <a:buFont typeface="+mj-lt"/>
              <a:buAutoNum type="arabicPeriod"/>
            </a:pPr>
            <a:r>
              <a:rPr lang="en-US" dirty="0"/>
              <a:t>Touch “Calibration Check”.</a:t>
            </a:r>
          </a:p>
          <a:p>
            <a:pPr marL="457200" indent="-457200">
              <a:buFont typeface="+mj-lt"/>
              <a:buAutoNum type="arabicPeriod"/>
            </a:pPr>
            <a:r>
              <a:rPr lang="en-US" dirty="0"/>
              <a:t>Connect calibrated pressure reference, pressure vessel, and hand inflation bulb to the end of the monitor hose using T-tube and connectors.</a:t>
            </a:r>
          </a:p>
          <a:p>
            <a:pPr marL="457200" indent="-457200">
              <a:buFont typeface="+mj-lt"/>
              <a:buAutoNum type="arabicPeriod"/>
            </a:pPr>
            <a:r>
              <a:rPr lang="en-US" dirty="0"/>
              <a:t>Touch “Start”.</a:t>
            </a:r>
          </a:p>
        </p:txBody>
      </p:sp>
      <p:sp>
        <p:nvSpPr>
          <p:cNvPr id="4" name="Date Placeholder 3"/>
          <p:cNvSpPr>
            <a:spLocks noGrp="1"/>
          </p:cNvSpPr>
          <p:nvPr>
            <p:ph type="dt" sz="half" idx="2"/>
          </p:nvPr>
        </p:nvSpPr>
        <p:spPr/>
        <p:txBody>
          <a:bodyPr/>
          <a:lstStyle/>
          <a:p>
            <a:r>
              <a:rPr lang="en-US"/>
              <a:t>The Difference in Clinical Grade</a:t>
            </a:r>
            <a:endParaRPr lang="en-US" dirty="0"/>
          </a:p>
        </p:txBody>
      </p:sp>
      <p:sp>
        <p:nvSpPr>
          <p:cNvPr id="5" name="Footer Placeholder 4"/>
          <p:cNvSpPr>
            <a:spLocks noGrp="1"/>
          </p:cNvSpPr>
          <p:nvPr>
            <p:ph type="ftr" sz="quarter" idx="3"/>
          </p:nvPr>
        </p:nvSpPr>
        <p:spPr/>
        <p:txBody>
          <a:bodyPr/>
          <a:lstStyle/>
          <a:p>
            <a:r>
              <a:rPr lang="en-US"/>
              <a:t>SunTech Medical</a:t>
            </a:r>
            <a:endParaRPr lang="en-US" dirty="0"/>
          </a:p>
        </p:txBody>
      </p:sp>
      <p:sp>
        <p:nvSpPr>
          <p:cNvPr id="6" name="Slide Number Placeholder 5"/>
          <p:cNvSpPr>
            <a:spLocks noGrp="1"/>
          </p:cNvSpPr>
          <p:nvPr>
            <p:ph type="sldNum" sz="quarter" idx="4"/>
          </p:nvPr>
        </p:nvSpPr>
        <p:spPr/>
        <p:txBody>
          <a:bodyPr/>
          <a:lstStyle/>
          <a:p>
            <a:fld id="{9DC15D80-BCDD-4428-A316-1C0ED3AEFCEB}" type="slidenum">
              <a:rPr lang="en-US" smtClean="0"/>
              <a:pPr/>
              <a:t>6</a:t>
            </a:fld>
            <a:endParaRPr lang="en-US" dirty="0"/>
          </a:p>
        </p:txBody>
      </p:sp>
      <p:pic>
        <p:nvPicPr>
          <p:cNvPr id="7" name="Picture 6"/>
          <p:cNvPicPr>
            <a:picLocks noChangeAspect="1"/>
          </p:cNvPicPr>
          <p:nvPr/>
        </p:nvPicPr>
        <p:blipFill>
          <a:blip r:embed="rId2"/>
          <a:stretch>
            <a:fillRect/>
          </a:stretch>
        </p:blipFill>
        <p:spPr>
          <a:xfrm>
            <a:off x="6591300" y="1247775"/>
            <a:ext cx="1800225" cy="1371600"/>
          </a:xfrm>
          <a:prstGeom prst="rect">
            <a:avLst/>
          </a:prstGeom>
        </p:spPr>
      </p:pic>
      <p:sp>
        <p:nvSpPr>
          <p:cNvPr id="8" name="Text Placeholder 2"/>
          <p:cNvSpPr txBox="1">
            <a:spLocks/>
          </p:cNvSpPr>
          <p:nvPr/>
        </p:nvSpPr>
        <p:spPr>
          <a:xfrm>
            <a:off x="485775" y="2937271"/>
            <a:ext cx="8305800" cy="185737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NOTE: Pressure vessel is optional and will not affect the accuracy of pressure readings, but it will make control of pressure settings easier if a pressure vessel is used.</a:t>
            </a:r>
          </a:p>
          <a:p>
            <a:pPr marL="0" indent="0">
              <a:buFont typeface="Arial" pitchFamily="34" charset="0"/>
              <a:buNone/>
            </a:pPr>
            <a:r>
              <a:rPr lang="en-US" dirty="0"/>
              <a:t>NOTE: To easily make a pressure vessel, wrap a #6 or #7 SunTech BP cuff around a solid object (such as a cylindrical container or pipe section) that will limit cuff volume by exerting pressure as the cuff inflates.</a:t>
            </a:r>
          </a:p>
        </p:txBody>
      </p:sp>
    </p:spTree>
    <p:extLst>
      <p:ext uri="{BB962C8B-B14F-4D97-AF65-F5344CB8AC3E}">
        <p14:creationId xmlns:p14="http://schemas.microsoft.com/office/powerpoint/2010/main" val="147176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System Setup</a:t>
            </a:r>
          </a:p>
        </p:txBody>
      </p:sp>
      <p:pic>
        <p:nvPicPr>
          <p:cNvPr id="7" name="Picture 6"/>
          <p:cNvPicPr>
            <a:picLocks noChangeAspect="1"/>
          </p:cNvPicPr>
          <p:nvPr/>
        </p:nvPicPr>
        <p:blipFill>
          <a:blip r:embed="rId2"/>
          <a:stretch>
            <a:fillRect/>
          </a:stretch>
        </p:blipFill>
        <p:spPr>
          <a:xfrm>
            <a:off x="1524000" y="8362950"/>
            <a:ext cx="5715000" cy="7620000"/>
          </a:xfrm>
          <a:prstGeom prst="rect">
            <a:avLst/>
          </a:prstGeom>
        </p:spPr>
      </p:pic>
      <p:sp>
        <p:nvSpPr>
          <p:cNvPr id="4" name="Date Placeholder 3"/>
          <p:cNvSpPr>
            <a:spLocks noGrp="1"/>
          </p:cNvSpPr>
          <p:nvPr>
            <p:ph type="dt" sz="half" idx="2"/>
          </p:nvPr>
        </p:nvSpPr>
        <p:spPr/>
        <p:txBody>
          <a:bodyPr/>
          <a:lstStyle/>
          <a:p>
            <a:r>
              <a:rPr lang="en-US"/>
              <a:t>The Difference in Clinical Grade</a:t>
            </a:r>
            <a:endParaRPr lang="en-US" dirty="0"/>
          </a:p>
        </p:txBody>
      </p:sp>
      <p:sp>
        <p:nvSpPr>
          <p:cNvPr id="5" name="Footer Placeholder 4"/>
          <p:cNvSpPr>
            <a:spLocks noGrp="1"/>
          </p:cNvSpPr>
          <p:nvPr>
            <p:ph type="ftr" sz="quarter" idx="3"/>
          </p:nvPr>
        </p:nvSpPr>
        <p:spPr/>
        <p:txBody>
          <a:bodyPr/>
          <a:lstStyle/>
          <a:p>
            <a:r>
              <a:rPr lang="en-US"/>
              <a:t>SunTech Medical</a:t>
            </a:r>
            <a:endParaRPr lang="en-US" dirty="0"/>
          </a:p>
        </p:txBody>
      </p:sp>
      <p:sp>
        <p:nvSpPr>
          <p:cNvPr id="6" name="Slide Number Placeholder 5"/>
          <p:cNvSpPr>
            <a:spLocks noGrp="1"/>
          </p:cNvSpPr>
          <p:nvPr>
            <p:ph type="sldNum" sz="quarter" idx="4"/>
          </p:nvPr>
        </p:nvSpPr>
        <p:spPr/>
        <p:txBody>
          <a:bodyPr/>
          <a:lstStyle/>
          <a:p>
            <a:fld id="{9DC15D80-BCDD-4428-A316-1C0ED3AEFCEB}" type="slidenum">
              <a:rPr lang="en-US" smtClean="0"/>
              <a:pPr/>
              <a:t>7</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2964" r="7314"/>
          <a:stretch/>
        </p:blipFill>
        <p:spPr>
          <a:xfrm rot="5400000">
            <a:off x="2817891" y="1064022"/>
            <a:ext cx="3508218" cy="3300414"/>
          </a:xfrm>
          <a:prstGeom prst="rect">
            <a:avLst/>
          </a:prstGeom>
        </p:spPr>
      </p:pic>
      <p:cxnSp>
        <p:nvCxnSpPr>
          <p:cNvPr id="10" name="Straight Connector 16"/>
          <p:cNvCxnSpPr>
            <a:cxnSpLocks noChangeShapeType="1"/>
          </p:cNvCxnSpPr>
          <p:nvPr/>
        </p:nvCxnSpPr>
        <p:spPr bwMode="auto">
          <a:xfrm flipH="1">
            <a:off x="5524500" y="1814106"/>
            <a:ext cx="1981200" cy="796736"/>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13" name="Straight Connector 16"/>
          <p:cNvCxnSpPr>
            <a:cxnSpLocks noChangeShapeType="1"/>
            <a:endCxn id="21" idx="3"/>
          </p:cNvCxnSpPr>
          <p:nvPr/>
        </p:nvCxnSpPr>
        <p:spPr bwMode="auto">
          <a:xfrm flipH="1" flipV="1">
            <a:off x="2590800" y="4016640"/>
            <a:ext cx="1308499" cy="10977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15" name="Straight Connector 16"/>
          <p:cNvCxnSpPr>
            <a:cxnSpLocks noChangeShapeType="1"/>
          </p:cNvCxnSpPr>
          <p:nvPr/>
        </p:nvCxnSpPr>
        <p:spPr bwMode="auto">
          <a:xfrm flipH="1" flipV="1">
            <a:off x="1930598" y="1935542"/>
            <a:ext cx="2450902" cy="129385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18" name="TextBox 12"/>
          <p:cNvSpPr txBox="1">
            <a:spLocks noChangeArrowheads="1"/>
          </p:cNvSpPr>
          <p:nvPr/>
        </p:nvSpPr>
        <p:spPr bwMode="auto">
          <a:xfrm>
            <a:off x="6634361" y="1134795"/>
            <a:ext cx="20524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r>
              <a:rPr lang="en-US" altLang="en-US" sz="2000" dirty="0"/>
              <a:t>Cuff with</a:t>
            </a:r>
          </a:p>
          <a:p>
            <a:r>
              <a:rPr lang="en-US" altLang="en-US" sz="2000" dirty="0"/>
              <a:t>Pressure Vessel</a:t>
            </a:r>
          </a:p>
        </p:txBody>
      </p:sp>
      <p:sp>
        <p:nvSpPr>
          <p:cNvPr id="19" name="TextBox 14"/>
          <p:cNvSpPr txBox="1">
            <a:spLocks noChangeArrowheads="1"/>
          </p:cNvSpPr>
          <p:nvPr/>
        </p:nvSpPr>
        <p:spPr bwMode="auto">
          <a:xfrm>
            <a:off x="457200" y="2761880"/>
            <a:ext cx="21659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r>
              <a:rPr lang="en-US" altLang="en-US" sz="2000" dirty="0"/>
              <a:t>Reference </a:t>
            </a:r>
            <a:r>
              <a:rPr lang="en-US" altLang="en-US" sz="2000" dirty="0" err="1"/>
              <a:t>Sphyg</a:t>
            </a:r>
            <a:endParaRPr lang="en-US" altLang="en-US" sz="2000" dirty="0"/>
          </a:p>
        </p:txBody>
      </p:sp>
      <p:sp>
        <p:nvSpPr>
          <p:cNvPr id="20" name="TextBox 15"/>
          <p:cNvSpPr txBox="1">
            <a:spLocks noChangeArrowheads="1"/>
          </p:cNvSpPr>
          <p:nvPr/>
        </p:nvSpPr>
        <p:spPr bwMode="auto">
          <a:xfrm>
            <a:off x="1026175" y="1519178"/>
            <a:ext cx="11885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r>
              <a:rPr lang="en-US" altLang="en-US" sz="2000" dirty="0"/>
              <a:t>T-Tubing</a:t>
            </a:r>
          </a:p>
        </p:txBody>
      </p:sp>
      <p:sp>
        <p:nvSpPr>
          <p:cNvPr id="21" name="TextBox 13"/>
          <p:cNvSpPr txBox="1">
            <a:spLocks noChangeArrowheads="1"/>
          </p:cNvSpPr>
          <p:nvPr/>
        </p:nvSpPr>
        <p:spPr bwMode="auto">
          <a:xfrm>
            <a:off x="266125" y="3816585"/>
            <a:ext cx="232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r>
              <a:rPr lang="en-US" altLang="en-US" sz="2000" dirty="0"/>
              <a:t>Bulb w/bleed valve</a:t>
            </a:r>
          </a:p>
        </p:txBody>
      </p:sp>
      <p:cxnSp>
        <p:nvCxnSpPr>
          <p:cNvPr id="23" name="Straight Connector 16"/>
          <p:cNvCxnSpPr>
            <a:cxnSpLocks noChangeShapeType="1"/>
          </p:cNvCxnSpPr>
          <p:nvPr/>
        </p:nvCxnSpPr>
        <p:spPr bwMode="auto">
          <a:xfrm flipH="1" flipV="1">
            <a:off x="2590800" y="3099439"/>
            <a:ext cx="1066800" cy="418474"/>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8620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Compare Pressure Readings </a:t>
            </a:r>
          </a:p>
        </p:txBody>
      </p:sp>
      <p:sp>
        <p:nvSpPr>
          <p:cNvPr id="3" name="Text Placeholder 2"/>
          <p:cNvSpPr>
            <a:spLocks noGrp="1"/>
          </p:cNvSpPr>
          <p:nvPr>
            <p:ph type="body" sz="quarter" idx="12"/>
          </p:nvPr>
        </p:nvSpPr>
        <p:spPr>
          <a:xfrm>
            <a:off x="457200" y="1047750"/>
            <a:ext cx="8229600" cy="3200400"/>
          </a:xfrm>
        </p:spPr>
        <p:txBody>
          <a:bodyPr/>
          <a:lstStyle/>
          <a:p>
            <a:pPr marL="457200" indent="-457200">
              <a:buFont typeface="+mj-lt"/>
              <a:buAutoNum type="arabicPeriod"/>
            </a:pPr>
            <a:r>
              <a:rPr lang="en-US" dirty="0"/>
              <a:t>Using the calibrated pressure device and bulb, check the readings on the SunTech Vet20 BP device against the value on the manometer according to the values shown in the table below.</a:t>
            </a:r>
          </a:p>
        </p:txBody>
      </p:sp>
      <p:sp>
        <p:nvSpPr>
          <p:cNvPr id="4" name="Date Placeholder 3"/>
          <p:cNvSpPr>
            <a:spLocks noGrp="1"/>
          </p:cNvSpPr>
          <p:nvPr>
            <p:ph type="dt" sz="half" idx="2"/>
          </p:nvPr>
        </p:nvSpPr>
        <p:spPr/>
        <p:txBody>
          <a:bodyPr/>
          <a:lstStyle/>
          <a:p>
            <a:r>
              <a:rPr lang="en-US"/>
              <a:t>The Difference in Clinical Grade</a:t>
            </a:r>
            <a:endParaRPr lang="en-US" dirty="0"/>
          </a:p>
        </p:txBody>
      </p:sp>
      <p:sp>
        <p:nvSpPr>
          <p:cNvPr id="5" name="Footer Placeholder 4"/>
          <p:cNvSpPr>
            <a:spLocks noGrp="1"/>
          </p:cNvSpPr>
          <p:nvPr>
            <p:ph type="ftr" sz="quarter" idx="3"/>
          </p:nvPr>
        </p:nvSpPr>
        <p:spPr/>
        <p:txBody>
          <a:bodyPr/>
          <a:lstStyle/>
          <a:p>
            <a:r>
              <a:rPr lang="en-US"/>
              <a:t>SunTech Medical</a:t>
            </a:r>
            <a:endParaRPr lang="en-US" dirty="0"/>
          </a:p>
        </p:txBody>
      </p:sp>
      <p:sp>
        <p:nvSpPr>
          <p:cNvPr id="6" name="Slide Number Placeholder 5"/>
          <p:cNvSpPr>
            <a:spLocks noGrp="1"/>
          </p:cNvSpPr>
          <p:nvPr>
            <p:ph type="sldNum" sz="quarter" idx="4"/>
          </p:nvPr>
        </p:nvSpPr>
        <p:spPr/>
        <p:txBody>
          <a:bodyPr/>
          <a:lstStyle/>
          <a:p>
            <a:fld id="{9DC15D80-BCDD-4428-A316-1C0ED3AEFCEB}" type="slidenum">
              <a:rPr lang="en-US" smtClean="0"/>
              <a:pPr/>
              <a:t>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36240025"/>
              </p:ext>
            </p:extLst>
          </p:nvPr>
        </p:nvGraphicFramePr>
        <p:xfrm>
          <a:off x="3143250" y="2647950"/>
          <a:ext cx="2857500" cy="198480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1584780287"/>
                    </a:ext>
                  </a:extLst>
                </a:gridCol>
              </a:tblGrid>
              <a:tr h="304810">
                <a:tc>
                  <a:txBody>
                    <a:bodyPr/>
                    <a:lstStyle/>
                    <a:p>
                      <a:pPr algn="ctr"/>
                      <a:r>
                        <a:rPr lang="en-US" sz="1400" dirty="0">
                          <a:latin typeface="Arial" panose="020B0604020202020204" pitchFamily="34" charset="0"/>
                          <a:cs typeface="Arial" panose="020B0604020202020204" pitchFamily="34" charset="0"/>
                        </a:rPr>
                        <a:t>Check Values (mmHg)</a:t>
                      </a:r>
                    </a:p>
                  </a:txBody>
                  <a:tcPr marT="45725" marB="45725">
                    <a:solidFill>
                      <a:srgbClr val="4E008E"/>
                    </a:solidFill>
                  </a:tcPr>
                </a:tc>
                <a:extLst>
                  <a:ext uri="{0D108BD9-81ED-4DB2-BD59-A6C34878D82A}">
                    <a16:rowId xmlns:a16="http://schemas.microsoft.com/office/drawing/2014/main" val="2622299829"/>
                  </a:ext>
                </a:extLst>
              </a:tr>
              <a:tr h="253410">
                <a:tc>
                  <a:txBody>
                    <a:bodyPr/>
                    <a:lstStyle/>
                    <a:p>
                      <a:pPr algn="ctr"/>
                      <a:r>
                        <a:rPr lang="en-US" sz="1200" dirty="0">
                          <a:latin typeface="Arial" panose="020B0604020202020204" pitchFamily="34" charset="0"/>
                          <a:cs typeface="Arial" panose="020B0604020202020204" pitchFamily="34" charset="0"/>
                        </a:rPr>
                        <a:t>250</a:t>
                      </a:r>
                    </a:p>
                  </a:txBody>
                  <a:tcPr marT="45725" marB="45725"/>
                </a:tc>
                <a:extLst>
                  <a:ext uri="{0D108BD9-81ED-4DB2-BD59-A6C34878D82A}">
                    <a16:rowId xmlns:a16="http://schemas.microsoft.com/office/drawing/2014/main" val="3883705277"/>
                  </a:ext>
                </a:extLst>
              </a:tr>
              <a:tr h="253410">
                <a:tc>
                  <a:txBody>
                    <a:bodyPr/>
                    <a:lstStyle/>
                    <a:p>
                      <a:pPr algn="ctr"/>
                      <a:r>
                        <a:rPr lang="en-US" sz="1200" dirty="0">
                          <a:latin typeface="Arial" panose="020B0604020202020204" pitchFamily="34" charset="0"/>
                          <a:cs typeface="Arial" panose="020B0604020202020204" pitchFamily="34" charset="0"/>
                        </a:rPr>
                        <a:t>200</a:t>
                      </a:r>
                    </a:p>
                  </a:txBody>
                  <a:tcPr marT="45725" marB="45725"/>
                </a:tc>
                <a:extLst>
                  <a:ext uri="{0D108BD9-81ED-4DB2-BD59-A6C34878D82A}">
                    <a16:rowId xmlns:a16="http://schemas.microsoft.com/office/drawing/2014/main" val="3605505646"/>
                  </a:ext>
                </a:extLst>
              </a:tr>
              <a:tr h="253410">
                <a:tc>
                  <a:txBody>
                    <a:bodyPr/>
                    <a:lstStyle/>
                    <a:p>
                      <a:pPr algn="ctr"/>
                      <a:r>
                        <a:rPr lang="en-US" sz="1200" dirty="0">
                          <a:latin typeface="Arial" panose="020B0604020202020204" pitchFamily="34" charset="0"/>
                          <a:cs typeface="Arial" panose="020B0604020202020204" pitchFamily="34" charset="0"/>
                        </a:rPr>
                        <a:t>150</a:t>
                      </a:r>
                    </a:p>
                  </a:txBody>
                  <a:tcPr marT="45725" marB="45725"/>
                </a:tc>
                <a:extLst>
                  <a:ext uri="{0D108BD9-81ED-4DB2-BD59-A6C34878D82A}">
                    <a16:rowId xmlns:a16="http://schemas.microsoft.com/office/drawing/2014/main" val="3578111787"/>
                  </a:ext>
                </a:extLst>
              </a:tr>
              <a:tr h="253410">
                <a:tc>
                  <a:txBody>
                    <a:bodyPr/>
                    <a:lstStyle/>
                    <a:p>
                      <a:pPr algn="ctr"/>
                      <a:r>
                        <a:rPr lang="en-US" sz="1200" dirty="0">
                          <a:latin typeface="Arial" panose="020B0604020202020204" pitchFamily="34" charset="0"/>
                          <a:cs typeface="Arial" panose="020B0604020202020204" pitchFamily="34" charset="0"/>
                        </a:rPr>
                        <a:t>100</a:t>
                      </a:r>
                    </a:p>
                  </a:txBody>
                  <a:tcPr marT="45725" marB="45725"/>
                </a:tc>
                <a:extLst>
                  <a:ext uri="{0D108BD9-81ED-4DB2-BD59-A6C34878D82A}">
                    <a16:rowId xmlns:a16="http://schemas.microsoft.com/office/drawing/2014/main" val="2149808953"/>
                  </a:ext>
                </a:extLst>
              </a:tr>
              <a:tr h="253410">
                <a:tc>
                  <a:txBody>
                    <a:bodyPr/>
                    <a:lstStyle/>
                    <a:p>
                      <a:pPr algn="ctr"/>
                      <a:r>
                        <a:rPr lang="en-US" sz="1200" dirty="0">
                          <a:latin typeface="Arial" panose="020B0604020202020204" pitchFamily="34" charset="0"/>
                          <a:cs typeface="Arial" panose="020B0604020202020204" pitchFamily="34" charset="0"/>
                        </a:rPr>
                        <a:t>50</a:t>
                      </a:r>
                    </a:p>
                  </a:txBody>
                  <a:tcPr marT="45725" marB="45725"/>
                </a:tc>
                <a:extLst>
                  <a:ext uri="{0D108BD9-81ED-4DB2-BD59-A6C34878D82A}">
                    <a16:rowId xmlns:a16="http://schemas.microsoft.com/office/drawing/2014/main" val="259563750"/>
                  </a:ext>
                </a:extLst>
              </a:tr>
              <a:tr h="308340">
                <a:tc>
                  <a:txBody>
                    <a:bodyPr/>
                    <a:lstStyle/>
                    <a:p>
                      <a:pPr algn="ctr"/>
                      <a:r>
                        <a:rPr lang="en-US" sz="1200" dirty="0">
                          <a:latin typeface="Arial" panose="020B0604020202020204" pitchFamily="34" charset="0"/>
                          <a:cs typeface="Arial" panose="020B0604020202020204" pitchFamily="34" charset="0"/>
                        </a:rPr>
                        <a:t>0</a:t>
                      </a:r>
                    </a:p>
                  </a:txBody>
                  <a:tcPr marT="45725" marB="45725"/>
                </a:tc>
                <a:extLst>
                  <a:ext uri="{0D108BD9-81ED-4DB2-BD59-A6C34878D82A}">
                    <a16:rowId xmlns:a16="http://schemas.microsoft.com/office/drawing/2014/main" val="3152785120"/>
                  </a:ext>
                </a:extLst>
              </a:tr>
            </a:tbl>
          </a:graphicData>
        </a:graphic>
      </p:graphicFrame>
    </p:spTree>
    <p:extLst>
      <p:ext uri="{BB962C8B-B14F-4D97-AF65-F5344CB8AC3E}">
        <p14:creationId xmlns:p14="http://schemas.microsoft.com/office/powerpoint/2010/main" val="116574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Compare Pressure Readings</a:t>
            </a:r>
          </a:p>
        </p:txBody>
      </p:sp>
      <p:sp>
        <p:nvSpPr>
          <p:cNvPr id="4" name="Date Placeholder 3"/>
          <p:cNvSpPr>
            <a:spLocks noGrp="1"/>
          </p:cNvSpPr>
          <p:nvPr>
            <p:ph type="dt" sz="half" idx="2"/>
          </p:nvPr>
        </p:nvSpPr>
        <p:spPr/>
        <p:txBody>
          <a:bodyPr/>
          <a:lstStyle/>
          <a:p>
            <a:r>
              <a:rPr lang="en-US"/>
              <a:t>The Difference in Clinical Grade</a:t>
            </a:r>
            <a:endParaRPr lang="en-US" dirty="0"/>
          </a:p>
        </p:txBody>
      </p:sp>
      <p:sp>
        <p:nvSpPr>
          <p:cNvPr id="5" name="Footer Placeholder 4"/>
          <p:cNvSpPr>
            <a:spLocks noGrp="1"/>
          </p:cNvSpPr>
          <p:nvPr>
            <p:ph type="ftr" sz="quarter" idx="3"/>
          </p:nvPr>
        </p:nvSpPr>
        <p:spPr/>
        <p:txBody>
          <a:bodyPr/>
          <a:lstStyle/>
          <a:p>
            <a:r>
              <a:rPr lang="en-US"/>
              <a:t>SunTech Medical</a:t>
            </a:r>
            <a:endParaRPr lang="en-US" dirty="0"/>
          </a:p>
        </p:txBody>
      </p:sp>
      <p:sp>
        <p:nvSpPr>
          <p:cNvPr id="6" name="Slide Number Placeholder 5"/>
          <p:cNvSpPr>
            <a:spLocks noGrp="1"/>
          </p:cNvSpPr>
          <p:nvPr>
            <p:ph type="sldNum" sz="quarter" idx="4"/>
          </p:nvPr>
        </p:nvSpPr>
        <p:spPr/>
        <p:txBody>
          <a:bodyPr/>
          <a:lstStyle/>
          <a:p>
            <a:fld id="{9DC15D80-BCDD-4428-A316-1C0ED3AEFCEB}" type="slidenum">
              <a:rPr lang="en-US" smtClean="0"/>
              <a:pPr/>
              <a:t>9</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778" t="6543" r="2593"/>
          <a:stretch/>
        </p:blipFill>
        <p:spPr>
          <a:xfrm rot="5400000">
            <a:off x="2959893" y="985097"/>
            <a:ext cx="3581400" cy="3605213"/>
          </a:xfrm>
          <a:prstGeom prst="rect">
            <a:avLst/>
          </a:prstGeom>
        </p:spPr>
      </p:pic>
      <p:sp>
        <p:nvSpPr>
          <p:cNvPr id="8" name="Oval 5"/>
          <p:cNvSpPr>
            <a:spLocks noChangeArrowheads="1"/>
          </p:cNvSpPr>
          <p:nvPr/>
        </p:nvSpPr>
        <p:spPr bwMode="auto">
          <a:xfrm>
            <a:off x="3505200" y="2635303"/>
            <a:ext cx="533400" cy="39364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endParaRPr lang="en-US" altLang="en-US"/>
          </a:p>
        </p:txBody>
      </p:sp>
      <p:sp>
        <p:nvSpPr>
          <p:cNvPr id="9" name="Oval 5"/>
          <p:cNvSpPr>
            <a:spLocks noChangeArrowheads="1"/>
          </p:cNvSpPr>
          <p:nvPr/>
        </p:nvSpPr>
        <p:spPr bwMode="auto">
          <a:xfrm>
            <a:off x="4712493" y="2832126"/>
            <a:ext cx="533400" cy="393647"/>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endParaRPr lang="en-US" altLang="en-US" dirty="0"/>
          </a:p>
        </p:txBody>
      </p:sp>
    </p:spTree>
    <p:extLst>
      <p:ext uri="{BB962C8B-B14F-4D97-AF65-F5344CB8AC3E}">
        <p14:creationId xmlns:p14="http://schemas.microsoft.com/office/powerpoint/2010/main" val="2100525857"/>
      </p:ext>
    </p:extLst>
  </p:cSld>
  <p:clrMapOvr>
    <a:masterClrMapping/>
  </p:clrMapOvr>
</p:sld>
</file>

<file path=ppt/theme/theme1.xml><?xml version="1.0" encoding="utf-8"?>
<a:theme xmlns:a="http://schemas.openxmlformats.org/drawingml/2006/main" name="SunTech Medic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3481</TotalTime>
  <Words>522</Words>
  <Application>Microsoft Office PowerPoint</Application>
  <PresentationFormat>On-screen Show (16:9)</PresentationFormat>
  <Paragraphs>74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SunTech Medical</vt:lpstr>
      <vt:lpstr>Verifying Calibration for  SunTech Vet20 BP Monitor</vt:lpstr>
      <vt:lpstr>Calibration Basics</vt:lpstr>
      <vt:lpstr>Equipment Needed</vt:lpstr>
      <vt:lpstr>Step 1: Service Mode</vt:lpstr>
      <vt:lpstr>Step 1: Service Mode</vt:lpstr>
      <vt:lpstr>Step 2: System Setup</vt:lpstr>
      <vt:lpstr>Step 2: System Setup</vt:lpstr>
      <vt:lpstr>Step 3: Compare Pressure Readings </vt:lpstr>
      <vt:lpstr>Step 3: Compare Pressure Readings</vt:lpstr>
      <vt:lpstr>Step 3: Compare Pressure Readings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amaslow</dc:creator>
  <cp:lastModifiedBy>Corey Szumski</cp:lastModifiedBy>
  <cp:revision>153</cp:revision>
  <dcterms:created xsi:type="dcterms:W3CDTF">2015-10-26T18:28:36Z</dcterms:created>
  <dcterms:modified xsi:type="dcterms:W3CDTF">2017-05-25T18:39:03Z</dcterms:modified>
</cp:coreProperties>
</file>